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4"/>
  </p:notesMasterIdLst>
  <p:sldIdLst>
    <p:sldId id="346" r:id="rId2"/>
    <p:sldId id="427" r:id="rId3"/>
    <p:sldId id="574" r:id="rId4"/>
    <p:sldId id="444" r:id="rId5"/>
    <p:sldId id="428" r:id="rId6"/>
    <p:sldId id="432" r:id="rId7"/>
    <p:sldId id="445" r:id="rId8"/>
    <p:sldId id="557" r:id="rId9"/>
    <p:sldId id="449" r:id="rId10"/>
    <p:sldId id="576" r:id="rId11"/>
    <p:sldId id="451" r:id="rId12"/>
    <p:sldId id="452" r:id="rId13"/>
    <p:sldId id="453" r:id="rId14"/>
    <p:sldId id="555" r:id="rId15"/>
    <p:sldId id="556" r:id="rId16"/>
    <p:sldId id="446" r:id="rId17"/>
    <p:sldId id="514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511" r:id="rId33"/>
    <p:sldId id="364" r:id="rId34"/>
    <p:sldId id="465" r:id="rId35"/>
    <p:sldId id="506" r:id="rId36"/>
    <p:sldId id="474" r:id="rId37"/>
    <p:sldId id="575" r:id="rId38"/>
    <p:sldId id="507" r:id="rId39"/>
    <p:sldId id="568" r:id="rId40"/>
    <p:sldId id="508" r:id="rId41"/>
    <p:sldId id="509" r:id="rId42"/>
    <p:sldId id="498" r:id="rId43"/>
    <p:sldId id="570" r:id="rId44"/>
    <p:sldId id="571" r:id="rId45"/>
    <p:sldId id="572" r:id="rId46"/>
    <p:sldId id="502" r:id="rId47"/>
    <p:sldId id="504" r:id="rId48"/>
    <p:sldId id="505" r:id="rId49"/>
    <p:sldId id="553" r:id="rId50"/>
    <p:sldId id="491" r:id="rId51"/>
    <p:sldId id="560" r:id="rId52"/>
    <p:sldId id="519" r:id="rId5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6633"/>
    <a:srgbClr val="CC9900"/>
    <a:srgbClr val="993300"/>
    <a:srgbClr val="CC6600"/>
    <a:srgbClr val="FF9933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3524" autoAdjust="0"/>
  </p:normalViewPr>
  <p:slideViewPr>
    <p:cSldViewPr>
      <p:cViewPr>
        <p:scale>
          <a:sx n="100" d="100"/>
          <a:sy n="100" d="100"/>
        </p:scale>
        <p:origin x="7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1555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C570F269-8C99-40FE-BF6F-7B78F85A767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B3FDA10B-A0C1-4441-AF06-AC6A0D1EA8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29CF688-F5EC-4354-955E-A34ED2F373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8A373553-F4F5-49C5-9C13-0A67DB60EF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9D3B9E3E-8E00-4651-AA18-0F0FFF08C7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B1FDB4F7-C11B-48CF-9C1F-2B71EB84C3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D9A79D-30BB-45E5-BD81-A9F8619AD4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A5BE0528-D520-4755-B77B-017557BBC4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A8B5C6A2-0AF8-4CFB-8948-99C3BE43C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计算机是在</a:t>
            </a:r>
            <a:r>
              <a:rPr lang="en-US" altLang="zh-CN">
                <a:latin typeface="Arial" panose="020B0604020202020204" pitchFamily="34" charset="0"/>
              </a:rPr>
              <a:t>1946</a:t>
            </a:r>
            <a:r>
              <a:rPr lang="zh-CN" altLang="en-US">
                <a:latin typeface="Arial" panose="020B0604020202020204" pitchFamily="34" charset="0"/>
              </a:rPr>
              <a:t>年发明的</a:t>
            </a:r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B29C804E-2C4C-42D6-B44A-8140253B4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DF344F3-71B6-49D4-9659-65402E0EC52D}" type="slidenum">
              <a:rPr lang="en-US" altLang="zh-CN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A6E978F-E196-416F-B6C5-5FF0E072F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438C6073-DB9B-4211-A5E6-13EA19D80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与前面的应用领域有点重复。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这里主要介绍各种图像的生成方法，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至于如何转换为数字图像，则在第</a:t>
            </a:r>
            <a:r>
              <a:rPr lang="en-US" altLang="zh-CN">
                <a:latin typeface="Arial" panose="020B0604020202020204" pitchFamily="34" charset="0"/>
              </a:rPr>
              <a:t>1-2</a:t>
            </a:r>
            <a:r>
              <a:rPr lang="zh-CN" altLang="en-US">
                <a:latin typeface="Arial" panose="020B0604020202020204" pitchFamily="34" charset="0"/>
              </a:rPr>
              <a:t>章讨论</a:t>
            </a: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F2628AC9-1423-4A9F-A0A1-2542A2473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F0E4C3E-4D98-4561-8E73-4BD3C97D010E}" type="slidenum">
              <a:rPr lang="en-US" altLang="zh-CN">
                <a:latin typeface="Arial" panose="020B0604020202020204" pitchFamily="34" charset="0"/>
              </a:rPr>
              <a:pPr/>
              <a:t>16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可见光按波长从大到小（</a:t>
            </a:r>
            <a:r>
              <a:rPr lang="zh-CN" altLang="en-US"/>
              <a:t>能量从低到高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）排序为：红光、橙光、黄光、绿光、青光、蓝光、紫光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D9A79D-30BB-45E5-BD81-A9F8619AD4A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51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80167438-57BD-433E-990B-B87FC4105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9B4605E3-4CFA-473E-A25C-92E7D110C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伽马射线成像：骨骼成像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pet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imag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：正电子发射计算机体层显像图像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基于伽马射线的成像的主要用途包括核医学和天文观测。在核医学中，其方法是给病人注射一种放射性同位素，这种同位素在衰变的过程中会释放出伽马射线。图像由伽马射线探测器收集的发射产生。图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1.6(a)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显示了通过使用伽马射线成像获得的完整骨扫描图像。这种图像可用于定位骨病变的部位，如感染或肿瘤。图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1.6(b)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显示了另一种主要的核成像方式，即正电子发射断层扫描（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PET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）。其原理与第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1.2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节中简要提到的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射线断层摄影相同。 然而，不是使用外部的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射线能量源，而是给病人提供一种放射性同位素，它在衰变时发射正电子。当一个正电子遇到一个电子时，两者都被湮灭，并放出两个伽马射线。这些射线被检测到，并利用断层扫描的基本原理形成断层图像。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>
                <a:latin typeface="Arial" panose="020B0604020202020204" pitchFamily="34" charset="0"/>
              </a:rPr>
              <a:t>天鹅座的一颗恒星在大约</a:t>
            </a:r>
            <a:r>
              <a:rPr lang="en-US" altLang="zh-CN">
                <a:latin typeface="Arial" panose="020B0604020202020204" pitchFamily="34" charset="0"/>
              </a:rPr>
              <a:t>1.5</a:t>
            </a:r>
            <a:r>
              <a:rPr lang="zh-CN" altLang="en-US">
                <a:latin typeface="Arial" panose="020B0604020202020204" pitchFamily="34" charset="0"/>
              </a:rPr>
              <a:t>万年前爆炸了，产生了一个过热的静止气体云（被称为天鹅星云），发出了一系列壮观的色彩。图</a:t>
            </a:r>
            <a:r>
              <a:rPr lang="en-US" altLang="zh-CN">
                <a:latin typeface="Arial" panose="020B0604020202020204" pitchFamily="34" charset="0"/>
              </a:rPr>
              <a:t>1.6(c)</a:t>
            </a:r>
            <a:r>
              <a:rPr lang="zh-CN" altLang="en-US">
                <a:latin typeface="Arial" panose="020B0604020202020204" pitchFamily="34" charset="0"/>
              </a:rPr>
              <a:t>显示了天鹅座星云在伽马射线波段的图像。与图</a:t>
            </a:r>
            <a:r>
              <a:rPr lang="en-US" altLang="zh-CN">
                <a:latin typeface="Arial" panose="020B0604020202020204" pitchFamily="34" charset="0"/>
              </a:rPr>
              <a:t>1.6(a)</a:t>
            </a:r>
            <a:r>
              <a:rPr lang="zh-CN" altLang="en-US">
                <a:latin typeface="Arial" panose="020B0604020202020204" pitchFamily="34" charset="0"/>
              </a:rPr>
              <a:t>和</a:t>
            </a:r>
            <a:r>
              <a:rPr lang="en-US" altLang="zh-CN">
                <a:latin typeface="Arial" panose="020B0604020202020204" pitchFamily="34" charset="0"/>
              </a:rPr>
              <a:t>(b)</a:t>
            </a:r>
            <a:r>
              <a:rPr lang="zh-CN" altLang="en-US">
                <a:latin typeface="Arial" panose="020B0604020202020204" pitchFamily="34" charset="0"/>
              </a:rPr>
              <a:t>中的两个例子不同，这个图像是利用被成像物体的自然辐射获得的。最后，图</a:t>
            </a:r>
            <a:r>
              <a:rPr lang="en-US" altLang="zh-CN">
                <a:latin typeface="Arial" panose="020B0604020202020204" pitchFamily="34" charset="0"/>
              </a:rPr>
              <a:t>1.6(d)</a:t>
            </a:r>
            <a:r>
              <a:rPr lang="zh-CN" altLang="en-US">
                <a:latin typeface="Arial" panose="020B0604020202020204" pitchFamily="34" charset="0"/>
              </a:rPr>
              <a:t>显示了来自核反应堆阀门的伽马辐射图像。在图像的左下方可以看到一个强辐射的区域。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A9DDAE7-31AD-43E2-8AE0-07513D8713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560EE08-4181-4D5E-A889-89F50F40C21C}" type="slidenum">
              <a:rPr lang="en-US" altLang="zh-CN">
                <a:latin typeface="Arial" panose="020B0604020202020204" pitchFamily="34" charset="0"/>
              </a:rPr>
              <a:pPr/>
              <a:t>18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166F1835-3813-4C5B-8361-895381AC4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5849588F-A287-45B3-8AFE-D2FA34656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光成像：胸片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aortic angiogram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：主动脉造影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射线是用于成像的最古老的电磁辐射源之一。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射线最著名的用途是医疗诊断，但它们也被广泛地用于工业和其他领域，如天文学。 用于医疗和工业成像的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射线是用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射线管产生的，它是一个有阴极和阳极的真空管。阴极被加热，导致自由电子被释放。这些电子高速地流向带正电的阳极。当电子撞击原子核时，能量以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射线辐射的形式释放出来。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射线的能量（穿透力）由施加在阳极上的电压和施加在阴极灯丝上的电流来控制。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1.7(a)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显示了一个熟悉的胸部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射线，它是通过将病人放在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射线源和对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射线能量敏感的胶片之间产生的。当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射线通过病人时，其强度被吸收而改变，由此产生的能量落在胶片上使其显影，这与光照胶片的显影方式很相似。在数字放射学中，数字图像是通过两种方法之一获得的。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(1)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射线胶片转换为数字格式；或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(2)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通过让穿过病人的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射线直接落在将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射线转换为光的设备（如荧光屏）上。而光信号又被一个光敏的数字化系统所捕获。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>
                <a:latin typeface="Arial" panose="020B0604020202020204" pitchFamily="34" charset="0"/>
              </a:rPr>
              <a:t>血管造影是另一个被称为对比度增强放射学的领域的主要应用。该程序用于获得血管的图像（称为血管造影）。例如，将一根导管（一根小的、灵活的、空心的管子）插入腹股沟的动脉或静脉中。导管被穿入血管并被引导到要研究的区域。当导管到达被检查的部位时，</a:t>
            </a:r>
            <a:r>
              <a:rPr lang="en-US" altLang="zh-CN">
                <a:latin typeface="Arial" panose="020B0604020202020204" pitchFamily="34" charset="0"/>
              </a:rPr>
              <a:t>X-</a:t>
            </a:r>
            <a:r>
              <a:rPr lang="zh-CN" altLang="en-US">
                <a:latin typeface="Arial" panose="020B0604020202020204" pitchFamily="34" charset="0"/>
              </a:rPr>
              <a:t>射线造影剂通过导管被注入。这增强了血管的对比度，使放射科医生能够看到任何不规则或堵塞的情况。图</a:t>
            </a:r>
            <a:r>
              <a:rPr lang="en-US" altLang="zh-CN">
                <a:latin typeface="Arial" panose="020B0604020202020204" pitchFamily="34" charset="0"/>
              </a:rPr>
              <a:t>1.7(b)</a:t>
            </a:r>
            <a:r>
              <a:rPr lang="zh-CN" altLang="en-US">
                <a:latin typeface="Arial" panose="020B0604020202020204" pitchFamily="34" charset="0"/>
              </a:rPr>
              <a:t>是一个主动脉血管造影的例子。可以看到导管被插入图片左下方的大血管中。注意大血管的高对比度，因为对比剂沿着肾脏的方向向上流动，这在图片中也是可见的。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射线在医学成像中的另一个重要用途是计算机化轴向断层扫描（</a:t>
            </a:r>
            <a:r>
              <a:rPr lang="en-US" altLang="zh-CN">
                <a:latin typeface="Arial" panose="020B0604020202020204" pitchFamily="34" charset="0"/>
              </a:rPr>
              <a:t>CAT</a:t>
            </a:r>
            <a:r>
              <a:rPr lang="zh-CN" altLang="en-US">
                <a:latin typeface="Arial" panose="020B0604020202020204" pitchFamily="34" charset="0"/>
              </a:rPr>
              <a:t>）。由于其分辨率和</a:t>
            </a:r>
            <a:r>
              <a:rPr lang="en-US" altLang="zh-CN">
                <a:latin typeface="Arial" panose="020B0604020202020204" pitchFamily="34" charset="0"/>
              </a:rPr>
              <a:t>3-D</a:t>
            </a:r>
            <a:r>
              <a:rPr lang="zh-CN" altLang="en-US">
                <a:latin typeface="Arial" panose="020B0604020202020204" pitchFamily="34" charset="0"/>
              </a:rPr>
              <a:t>能力，</a:t>
            </a:r>
            <a:r>
              <a:rPr lang="en-US" altLang="zh-CN">
                <a:latin typeface="Arial" panose="020B0604020202020204" pitchFamily="34" charset="0"/>
              </a:rPr>
              <a:t>CAT</a:t>
            </a:r>
            <a:r>
              <a:rPr lang="zh-CN" altLang="en-US">
                <a:latin typeface="Arial" panose="020B0604020202020204" pitchFamily="34" charset="0"/>
              </a:rPr>
              <a:t>扫描从</a:t>
            </a:r>
            <a:r>
              <a:rPr lang="en-US" altLang="zh-CN">
                <a:latin typeface="Arial" panose="020B0604020202020204" pitchFamily="34" charset="0"/>
              </a:rPr>
              <a:t>1970</a:t>
            </a:r>
            <a:r>
              <a:rPr lang="zh-CN" altLang="en-US">
                <a:latin typeface="Arial" panose="020B0604020202020204" pitchFamily="34" charset="0"/>
              </a:rPr>
              <a:t>年代初首次出现时就彻底改变了医学。如第</a:t>
            </a:r>
            <a:r>
              <a:rPr lang="en-US" altLang="zh-CN">
                <a:latin typeface="Arial" panose="020B0604020202020204" pitchFamily="34" charset="0"/>
              </a:rPr>
              <a:t>1.2</a:t>
            </a:r>
            <a:r>
              <a:rPr lang="zh-CN" altLang="en-US">
                <a:latin typeface="Arial" panose="020B0604020202020204" pitchFamily="34" charset="0"/>
              </a:rPr>
              <a:t>节所述，每张</a:t>
            </a:r>
            <a:r>
              <a:rPr lang="en-US" altLang="zh-CN">
                <a:latin typeface="Arial" panose="020B0604020202020204" pitchFamily="34" charset="0"/>
              </a:rPr>
              <a:t>CAT</a:t>
            </a:r>
            <a:r>
              <a:rPr lang="zh-CN" altLang="en-US">
                <a:latin typeface="Arial" panose="020B0604020202020204" pitchFamily="34" charset="0"/>
              </a:rPr>
              <a:t>图像是一个垂直于病人的 </a:t>
            </a:r>
            <a:r>
              <a:rPr lang="en-US" altLang="zh-CN">
                <a:latin typeface="Arial" panose="020B0604020202020204" pitchFamily="34" charset="0"/>
              </a:rPr>
              <a:t>"</a:t>
            </a:r>
            <a:r>
              <a:rPr lang="zh-CN" altLang="en-US">
                <a:latin typeface="Arial" panose="020B0604020202020204" pitchFamily="34" charset="0"/>
              </a:rPr>
              <a:t>切片</a:t>
            </a:r>
            <a:r>
              <a:rPr lang="en-US" altLang="zh-CN">
                <a:latin typeface="Arial" panose="020B0604020202020204" pitchFamily="34" charset="0"/>
              </a:rPr>
              <a:t>"</a:t>
            </a:r>
            <a:r>
              <a:rPr lang="zh-CN" altLang="en-US">
                <a:latin typeface="Arial" panose="020B0604020202020204" pitchFamily="34" charset="0"/>
              </a:rPr>
              <a:t>。当病人沿纵向移动时，会产生许多切片。这些图像的组合构成了身体内部的三维渲染，纵向分辨率与所拍摄的切片图像数量成正比。图</a:t>
            </a:r>
            <a:r>
              <a:rPr lang="en-US" altLang="zh-CN">
                <a:latin typeface="Arial" panose="020B0604020202020204" pitchFamily="34" charset="0"/>
              </a:rPr>
              <a:t>1.7(c)</a:t>
            </a:r>
            <a:r>
              <a:rPr lang="zh-CN" altLang="en-US">
                <a:latin typeface="Arial" panose="020B0604020202020204" pitchFamily="34" charset="0"/>
              </a:rPr>
              <a:t>是一个典型的头部</a:t>
            </a:r>
            <a:r>
              <a:rPr lang="en-US" altLang="zh-CN">
                <a:latin typeface="Arial" panose="020B0604020202020204" pitchFamily="34" charset="0"/>
              </a:rPr>
              <a:t>CAT</a:t>
            </a:r>
            <a:r>
              <a:rPr lang="zh-CN" altLang="en-US">
                <a:latin typeface="Arial" panose="020B0604020202020204" pitchFamily="34" charset="0"/>
              </a:rPr>
              <a:t>切片图像。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图</a:t>
            </a:r>
            <a:r>
              <a:rPr lang="en-US" altLang="zh-CN">
                <a:latin typeface="Arial" panose="020B0604020202020204" pitchFamily="34" charset="0"/>
              </a:rPr>
              <a:t>1.7(d)</a:t>
            </a:r>
            <a:r>
              <a:rPr lang="zh-CN" altLang="en-US">
                <a:latin typeface="Arial" panose="020B0604020202020204" pitchFamily="34" charset="0"/>
              </a:rPr>
              <a:t>显示了一个电子线路板的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射线图像。这样的图像，在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射线的数百种工业应用中具有代表性，被用来检查电路板在制造过程中的缺陷，如缺失的元件或断裂的线路。当部件可以被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射线穿透时，工业</a:t>
            </a:r>
            <a:r>
              <a:rPr lang="en-US" altLang="zh-CN">
                <a:latin typeface="Arial" panose="020B0604020202020204" pitchFamily="34" charset="0"/>
              </a:rPr>
              <a:t>CAT</a:t>
            </a:r>
            <a:r>
              <a:rPr lang="zh-CN" altLang="en-US">
                <a:latin typeface="Arial" panose="020B0604020202020204" pitchFamily="34" charset="0"/>
              </a:rPr>
              <a:t>扫描是很有用的，如塑料组件，甚至是大的身体，如固体推进剂火箭发动机。图</a:t>
            </a:r>
            <a:r>
              <a:rPr lang="en-US" altLang="zh-CN">
                <a:latin typeface="Arial" panose="020B0604020202020204" pitchFamily="34" charset="0"/>
              </a:rPr>
              <a:t>1.7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e</a:t>
            </a:r>
            <a:r>
              <a:rPr lang="zh-CN" altLang="en-US">
                <a:latin typeface="Arial" panose="020B0604020202020204" pitchFamily="34" charset="0"/>
              </a:rPr>
              <a:t>）显示了天文学中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射线成像的一个例子。这张图片是图</a:t>
            </a:r>
            <a:r>
              <a:rPr lang="en-US" altLang="zh-CN">
                <a:latin typeface="Arial" panose="020B0604020202020204" pitchFamily="34" charset="0"/>
              </a:rPr>
              <a:t>1.6(c)</a:t>
            </a:r>
            <a:r>
              <a:rPr lang="zh-CN" altLang="en-US">
                <a:latin typeface="Arial" panose="020B0604020202020204" pitchFamily="34" charset="0"/>
              </a:rPr>
              <a:t>的天鹅座星云图，但这次是以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射线波段成像的。</a:t>
            </a: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1F07EE13-5D4D-4179-8F31-9DE5B4FC3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0C0C77B-0908-436E-9B8A-BF556A1AEA34}" type="slidenum">
              <a:rPr lang="en-US" altLang="zh-CN">
                <a:latin typeface="Arial" panose="020B0604020202020204" pitchFamily="34" charset="0"/>
              </a:rPr>
              <a:pPr/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702000ED-E759-4A1B-B077-9EBB267D9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DB117E55-2CBC-42C2-B4A5-C52C1DD4F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紫外线成像：正常玉米、黑穗病玉米</a:t>
            </a:r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03E65644-54A6-4469-9C64-88E6A8C222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EE80839-9839-4459-8421-175BCDE7AB8B}" type="slidenum">
              <a:rPr lang="en-US" altLang="zh-CN">
                <a:latin typeface="Arial" panose="020B0604020202020204" pitchFamily="34" charset="0"/>
              </a:rPr>
              <a:pPr/>
              <a:t>20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F7A5340C-943A-4736-AC15-463784A5A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F42E9E6F-9DA7-4246-B2D2-E4BC27F46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Taxol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：紫杉酚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kumimoji="1" lang="en-US" altLang="zh-TW" sz="1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Cholesterol</a:t>
            </a:r>
            <a:r>
              <a:rPr kumimoji="1" lang="zh-CN" altLang="en-US" sz="1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：胆固醇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放大</a:t>
            </a:r>
            <a:r>
              <a:rPr lang="en-US" altLang="zh-CN">
                <a:latin typeface="Arial" panose="020B0604020202020204" pitchFamily="34" charset="0"/>
              </a:rPr>
              <a:t>60</a:t>
            </a:r>
            <a:r>
              <a:rPr lang="zh-CN" altLang="en-US">
                <a:latin typeface="Arial" panose="020B0604020202020204" pitchFamily="34" charset="0"/>
              </a:rPr>
              <a:t>倍的</a:t>
            </a:r>
            <a:r>
              <a:rPr lang="en-US" altLang="zh-CN">
                <a:latin typeface="Arial" panose="020B0604020202020204" pitchFamily="34" charset="0"/>
              </a:rPr>
              <a:t>CPU</a:t>
            </a:r>
          </a:p>
          <a:p>
            <a:r>
              <a:rPr lang="en-US" altLang="zh-CN">
                <a:latin typeface="Arial" panose="020B0604020202020204" pitchFamily="34" charset="0"/>
              </a:rPr>
              <a:t>Nickel 600</a:t>
            </a:r>
            <a:r>
              <a:rPr lang="zh-CN" altLang="en-US">
                <a:latin typeface="Arial" panose="020B0604020202020204" pitchFamily="34" charset="0"/>
              </a:rPr>
              <a:t>：放大</a:t>
            </a:r>
            <a:r>
              <a:rPr lang="en-US" altLang="zh-CN">
                <a:latin typeface="Arial" panose="020B0604020202020204" pitchFamily="34" charset="0"/>
              </a:rPr>
              <a:t>600</a:t>
            </a:r>
            <a:r>
              <a:rPr lang="zh-CN" altLang="en-US">
                <a:latin typeface="Arial" panose="020B0604020202020204" pitchFamily="34" charset="0"/>
              </a:rPr>
              <a:t>倍的镍氧化物胶片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放大</a:t>
            </a:r>
            <a:r>
              <a:rPr lang="en-US" altLang="zh-CN">
                <a:latin typeface="Arial" panose="020B0604020202020204" pitchFamily="34" charset="0"/>
              </a:rPr>
              <a:t>1750</a:t>
            </a:r>
            <a:r>
              <a:rPr lang="zh-CN" altLang="en-US">
                <a:latin typeface="Arial" panose="020B0604020202020204" pitchFamily="34" charset="0"/>
              </a:rPr>
              <a:t>倍的音频</a:t>
            </a:r>
            <a:r>
              <a:rPr lang="en-US" altLang="zh-CN">
                <a:latin typeface="Arial" panose="020B0604020202020204" pitchFamily="34" charset="0"/>
              </a:rPr>
              <a:t>CD</a:t>
            </a:r>
            <a:r>
              <a:rPr lang="zh-CN" altLang="en-US">
                <a:latin typeface="Arial" panose="020B0604020202020204" pitchFamily="34" charset="0"/>
              </a:rPr>
              <a:t>表面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有机超导体</a:t>
            </a:r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8180774C-177C-4D38-81DD-21A22A8C95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1A15005-C7D6-4BCC-B5E2-D496F5BA8BDF}" type="slidenum">
              <a:rPr lang="en-US" altLang="zh-CN">
                <a:latin typeface="Arial" panose="020B0604020202020204" pitchFamily="34" charset="0"/>
              </a:rPr>
              <a:pPr/>
              <a:t>21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79C91B8-ACFD-4C68-BE2B-62A5AB85EB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C1097507-B49D-4E1D-A77F-2F295577EB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可见光、红外线成像：图</a:t>
            </a:r>
            <a:r>
              <a:rPr lang="en-US" altLang="zh-CN">
                <a:latin typeface="Arial" panose="020B0604020202020204" pitchFamily="34" charset="0"/>
              </a:rPr>
              <a:t>1-7</a:t>
            </a:r>
            <a:r>
              <a:rPr lang="zh-CN" altLang="en-US">
                <a:latin typeface="Arial" panose="020B0604020202020204" pitchFamily="34" charset="0"/>
              </a:rPr>
              <a:t>都是对华盛顿特区的遥感成像（分别对应</a:t>
            </a:r>
            <a:r>
              <a:rPr lang="en-US" altLang="zh-CN">
                <a:latin typeface="Arial" panose="020B0604020202020204" pitchFamily="34" charset="0"/>
              </a:rPr>
              <a:t>Table</a:t>
            </a:r>
            <a:r>
              <a:rPr lang="zh-CN" altLang="en-US">
                <a:latin typeface="Arial" panose="020B0604020202020204" pitchFamily="34" charset="0"/>
              </a:rPr>
              <a:t>中的</a:t>
            </a:r>
            <a:r>
              <a:rPr lang="en-US" altLang="zh-CN">
                <a:latin typeface="Arial" panose="020B0604020202020204" pitchFamily="34" charset="0"/>
              </a:rPr>
              <a:t>1-7</a:t>
            </a:r>
            <a:r>
              <a:rPr lang="zh-CN" altLang="en-US">
                <a:latin typeface="Arial" panose="020B0604020202020204" pitchFamily="34" charset="0"/>
              </a:rPr>
              <a:t>波长）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1E62DCAB-B8F5-4712-82E0-91544114E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9786019-104F-47AB-ACB3-5448C54A556B}" type="slidenum">
              <a:rPr lang="en-US" altLang="zh-CN">
                <a:latin typeface="Arial" panose="020B0604020202020204" pitchFamily="34" charset="0"/>
              </a:rPr>
              <a:pPr/>
              <a:t>22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1CE1B3DC-CDCF-4651-8257-A397F1AF35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14300A7D-2DDE-4A6F-8DA8-6EC22D15D2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可见光、红外线成像：天气观测</a:t>
            </a:r>
            <a:r>
              <a:rPr lang="en-US" altLang="zh-CN">
                <a:latin typeface="Arial" panose="020B0604020202020204" pitchFamily="34" charset="0"/>
              </a:rPr>
              <a:t>-</a:t>
            </a:r>
            <a:r>
              <a:rPr lang="zh-CN" altLang="en-US">
                <a:latin typeface="Arial" panose="020B0604020202020204" pitchFamily="34" charset="0"/>
              </a:rPr>
              <a:t>飓风眼</a:t>
            </a:r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65A5009D-8FDD-4284-B3D1-DEECD4500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E18D433-F42E-4E43-A4A4-EFB0D3EDD247}" type="slidenum">
              <a:rPr lang="en-US" altLang="zh-CN">
                <a:latin typeface="Arial" panose="020B0604020202020204" pitchFamily="34" charset="0"/>
              </a:rPr>
              <a:pPr/>
              <a:t>23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6F5D987A-DF28-4481-AE73-FB7AD756C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1486D1F8-7AE5-4542-A566-4B958C051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可见光、红外线成像：北美、南美洲的夜间灯光</a:t>
            </a:r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1E0EF727-B5EF-4D25-B5C1-61D29C29F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BD21A0E-3C54-4279-9BAC-83C02632F340}" type="slidenum">
              <a:rPr lang="en-US" altLang="zh-CN">
                <a:latin typeface="Arial" panose="020B0604020202020204" pitchFamily="34" charset="0"/>
              </a:rPr>
              <a:pPr/>
              <a:t>24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E9944BF2-4BA4-4A74-8445-899823B9EE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010EF100-E399-4198-9068-0C4F77FD7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可见光、红外线成像：视觉检测</a:t>
            </a:r>
            <a:r>
              <a:rPr lang="en-US" altLang="zh-CN">
                <a:latin typeface="Arial" panose="020B0604020202020204" pitchFamily="34" charset="0"/>
              </a:rPr>
              <a:t>-</a:t>
            </a:r>
            <a:r>
              <a:rPr lang="zh-CN" altLang="en-US">
                <a:latin typeface="Arial" panose="020B0604020202020204" pitchFamily="34" charset="0"/>
              </a:rPr>
              <a:t>光驱控制板、药丸包装等等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intraocular implant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：眼内植入物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C96CD028-356C-437A-8ED2-B0833F795E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98DE91B-07C7-4D83-B36B-45391D17E56C}" type="slidenum">
              <a:rPr lang="en-US" altLang="zh-CN">
                <a:latin typeface="Arial" panose="020B0604020202020204" pitchFamily="34" charset="0"/>
              </a:rPr>
              <a:pPr/>
              <a:t>25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EA39F8AA-90E3-4FD7-89C8-D17BD0B49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5AF59AB9-27D5-4C67-A28D-51A9E1D1B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喷气推进实验室 （</a:t>
            </a:r>
            <a:r>
              <a:rPr lang="en-US" altLang="zh-CN">
                <a:latin typeface="Arial" panose="020B0604020202020204" pitchFamily="34" charset="0"/>
              </a:rPr>
              <a:t>Jet Propulsion Laboratory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JPL</a:t>
            </a:r>
            <a:r>
              <a:rPr lang="zh-CN" altLang="en-US">
                <a:latin typeface="Arial" panose="020B0604020202020204" pitchFamily="34" charset="0"/>
              </a:rPr>
              <a:t>）是美国一个以无人飞行器探索太阳系的中心</a:t>
            </a: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ABCEBCCC-8335-413D-AC91-6457772421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25AADC3-07BE-422A-A2C6-533737958E8F}" type="slidenum">
              <a:rPr lang="en-US" altLang="zh-CN">
                <a:latin typeface="Arial" panose="020B0604020202020204" pitchFamily="34" charset="0"/>
              </a:rPr>
              <a:pPr/>
              <a:t>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DB220EDB-FAFE-4270-B3EC-F9119A415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6BC63879-6DA4-4059-826D-9FA51469D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可见光、红外线成像：视觉检测</a:t>
            </a:r>
            <a:r>
              <a:rPr lang="en-US" altLang="zh-CN">
                <a:latin typeface="Arial" panose="020B0604020202020204" pitchFamily="34" charset="0"/>
              </a:rPr>
              <a:t>-</a:t>
            </a:r>
            <a:r>
              <a:rPr lang="zh-CN" altLang="en-US">
                <a:latin typeface="Arial" panose="020B0604020202020204" pitchFamily="34" charset="0"/>
              </a:rPr>
              <a:t>指纹识别、车牌读取等等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0DDCF4BC-19C2-4B1B-B8F1-DC2EEA780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8B18203-45CA-44F9-A89D-6F0BAE8EF558}" type="slidenum">
              <a:rPr lang="en-US" altLang="zh-CN">
                <a:latin typeface="Arial" panose="020B0604020202020204" pitchFamily="34" charset="0"/>
              </a:rPr>
              <a:pPr/>
              <a:t>26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id="{E4B7FB49-7D45-4927-A42F-37BC7AA895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id="{B5600134-58E4-472B-859D-C1AD9DFBA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微波成像（穿透力强）：西藏上去的雷达成像</a:t>
            </a:r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495D483E-6334-42C0-9FB7-559479678F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7DFE25A-DEE7-4364-BA7D-5080AB7E8E71}" type="slidenum">
              <a:rPr lang="en-US" altLang="zh-CN">
                <a:latin typeface="Arial" panose="020B0604020202020204" pitchFamily="34" charset="0"/>
              </a:rPr>
              <a:pPr/>
              <a:t>27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AF13FA95-DF32-48FD-9051-CC199A2A45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56319595-1769-4375-B87E-E718FA4145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无线电波成像：</a:t>
            </a:r>
            <a:r>
              <a:rPr lang="en-US" altLang="zh-CN">
                <a:latin typeface="Arial" panose="020B0604020202020204" pitchFamily="34" charset="0"/>
              </a:rPr>
              <a:t>MRI-</a:t>
            </a:r>
            <a:r>
              <a:rPr lang="zh-CN" altLang="en-US">
                <a:latin typeface="Arial" panose="020B0604020202020204" pitchFamily="34" charset="0"/>
              </a:rPr>
              <a:t>膝盖和脊椎，能形成剖面图</a:t>
            </a: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91E7AC30-D02F-48E1-A59B-DA7DE04554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B19B8F1-6AC6-44C9-84F0-1BB5414566E3}" type="slidenum">
              <a:rPr lang="en-US" altLang="zh-CN">
                <a:latin typeface="Arial" panose="020B0604020202020204" pitchFamily="34" charset="0"/>
              </a:rPr>
              <a:pPr/>
              <a:t>28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9185495F-736E-425C-9F9E-AEB4C3EB7E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ABEFB5BD-E089-46D8-8E68-34FD2EB8F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无线电波成像：天文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kumimoji="1" lang="en-US" altLang="zh-TW" sz="1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crab pulsar</a:t>
            </a:r>
            <a:r>
              <a:rPr kumimoji="1" lang="zh-CN" altLang="en-US" sz="1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蟹状星云脉冲星</a:t>
            </a:r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98F54DBF-6914-41A1-A0B6-B9C3314AE2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CFE03B5-277D-4122-9700-ECA660B684E7}" type="slidenum">
              <a:rPr lang="en-US" altLang="zh-CN">
                <a:latin typeface="Arial" panose="020B0604020202020204" pitchFamily="34" charset="0"/>
              </a:rPr>
              <a:pPr/>
              <a:t>29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9FF313B2-A3D5-4616-96B9-218EA859CB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3A663F6A-AC8A-4B3B-955B-DE311833E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虽然电磁波成像占主导地位，但其他成像方式也很重要：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声波，电子，计算机合成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（图为地震模型的剖面声波图像）</a:t>
            </a:r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B7B899BC-DD89-46EC-B7B7-EBEE1DC59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230B9DD-1E92-465A-8EF8-FA84B858DA77}" type="slidenum">
              <a:rPr lang="en-US" altLang="zh-CN">
                <a:latin typeface="Arial" panose="020B0604020202020204" pitchFamily="34" charset="0"/>
              </a:rPr>
              <a:pPr/>
              <a:t>30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>
            <a:extLst>
              <a:ext uri="{FF2B5EF4-FFF2-40B4-BE49-F238E27FC236}">
                <a16:creationId xmlns:a16="http://schemas.microsoft.com/office/drawing/2014/main" id="{887EAB07-BD7B-449E-82EA-063B9ADC1A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>
            <a:extLst>
              <a:ext uri="{FF2B5EF4-FFF2-40B4-BE49-F238E27FC236}">
                <a16:creationId xmlns:a16="http://schemas.microsoft.com/office/drawing/2014/main" id="{A45C779A-5CD3-49E5-A024-A85B7AB64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B</a:t>
            </a:r>
            <a:r>
              <a:rPr lang="zh-CN" altLang="en-US">
                <a:latin typeface="Arial" panose="020B0604020202020204" pitchFamily="34" charset="0"/>
              </a:rPr>
              <a:t>超：</a:t>
            </a:r>
            <a:r>
              <a:rPr lang="en-US" altLang="zh-CN">
                <a:latin typeface="Arial" panose="020B0604020202020204" pitchFamily="34" charset="0"/>
              </a:rPr>
              <a:t>B</a:t>
            </a:r>
            <a:r>
              <a:rPr lang="zh-CN" altLang="en-US">
                <a:latin typeface="Arial" panose="020B0604020202020204" pitchFamily="34" charset="0"/>
              </a:rPr>
              <a:t>型超声多谱勒仪（</a:t>
            </a:r>
            <a:r>
              <a:rPr lang="en-US" altLang="zh-CN">
                <a:latin typeface="Arial" panose="020B0604020202020204" pitchFamily="34" charset="0"/>
              </a:rPr>
              <a:t>B-type ultrasonic inspection</a:t>
            </a:r>
            <a:r>
              <a:rPr lang="zh-CN" altLang="en-US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B4295EB5-E511-4F71-BC25-A30CB0D5F8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3465CC3-2990-4815-89B7-CC67B8B0B207}" type="slidenum">
              <a:rPr lang="en-US" altLang="zh-CN">
                <a:latin typeface="Arial" panose="020B0604020202020204" pitchFamily="34" charset="0"/>
              </a:rPr>
              <a:pPr/>
              <a:t>31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E8134B58-4494-4466-9279-7B9B20A0D0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08BB70A1-3E23-4C6B-917D-A1D6D1539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扫描电子显微镜（非常高的放大能力）：</a:t>
            </a:r>
            <a:r>
              <a:rPr lang="en-US" altLang="zh-CN">
                <a:latin typeface="Arial" panose="020B0604020202020204" pitchFamily="34" charset="0"/>
              </a:rPr>
              <a:t>SEM, scan electronic microscope</a:t>
            </a:r>
          </a:p>
          <a:p>
            <a:r>
              <a:rPr lang="zh-CN" altLang="en-US">
                <a:latin typeface="Arial" panose="020B0604020202020204" pitchFamily="34" charset="0"/>
              </a:rPr>
              <a:t>左图：热损坏的钨丝，</a:t>
            </a:r>
            <a:r>
              <a:rPr lang="en-US" altLang="zh-CN">
                <a:latin typeface="Arial" panose="020B0604020202020204" pitchFamily="34" charset="0"/>
              </a:rPr>
              <a:t>250</a:t>
            </a:r>
            <a:r>
              <a:rPr lang="zh-CN" altLang="en-US">
                <a:latin typeface="Arial" panose="020B0604020202020204" pitchFamily="34" charset="0"/>
              </a:rPr>
              <a:t>倍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有图：损坏的继承电路，</a:t>
            </a:r>
            <a:r>
              <a:rPr lang="en-US" altLang="zh-CN">
                <a:latin typeface="Arial" panose="020B0604020202020204" pitchFamily="34" charset="0"/>
              </a:rPr>
              <a:t>2500</a:t>
            </a:r>
            <a:r>
              <a:rPr lang="zh-CN" altLang="en-US">
                <a:latin typeface="Arial" panose="020B0604020202020204" pitchFamily="34" charset="0"/>
              </a:rPr>
              <a:t>倍</a:t>
            </a:r>
          </a:p>
        </p:txBody>
      </p:sp>
      <p:sp>
        <p:nvSpPr>
          <p:cNvPr id="59396" name="灯片编号占位符 3">
            <a:extLst>
              <a:ext uri="{FF2B5EF4-FFF2-40B4-BE49-F238E27FC236}">
                <a16:creationId xmlns:a16="http://schemas.microsoft.com/office/drawing/2014/main" id="{E434ED73-093C-416A-973F-92D18282A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DBC978A-3025-4D0F-B3F2-494A2A870421}" type="slidenum">
              <a:rPr lang="en-US" altLang="zh-CN">
                <a:latin typeface="Arial" panose="020B0604020202020204" pitchFamily="34" charset="0"/>
              </a:rPr>
              <a:pPr/>
              <a:t>32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>
            <a:extLst>
              <a:ext uri="{FF2B5EF4-FFF2-40B4-BE49-F238E27FC236}">
                <a16:creationId xmlns:a16="http://schemas.microsoft.com/office/drawing/2014/main" id="{F12003C5-17F4-45E3-9910-36BDF2408D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>
            <a:extLst>
              <a:ext uri="{FF2B5EF4-FFF2-40B4-BE49-F238E27FC236}">
                <a16:creationId xmlns:a16="http://schemas.microsoft.com/office/drawing/2014/main" id="{94E56B29-8F26-4702-86DB-1E7579458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计算机合成图像：</a:t>
            </a:r>
            <a:r>
              <a:rPr lang="en-US" altLang="zh-CN">
                <a:latin typeface="Arial" panose="020B0604020202020204" pitchFamily="34" charset="0"/>
              </a:rPr>
              <a:t>ab</a:t>
            </a:r>
            <a:r>
              <a:rPr lang="zh-CN" altLang="en-US">
                <a:latin typeface="Arial" panose="020B0604020202020204" pitchFamily="34" charset="0"/>
              </a:rPr>
              <a:t>为分形图像，</a:t>
            </a:r>
            <a:r>
              <a:rPr lang="en-US" altLang="zh-CN">
                <a:latin typeface="Arial" panose="020B0604020202020204" pitchFamily="34" charset="0"/>
              </a:rPr>
              <a:t>cd</a:t>
            </a:r>
            <a:r>
              <a:rPr lang="zh-CN" altLang="en-US">
                <a:latin typeface="Arial" panose="020B0604020202020204" pitchFamily="34" charset="0"/>
              </a:rPr>
              <a:t>为计算机</a:t>
            </a:r>
            <a:r>
              <a:rPr lang="en-US" altLang="zh-CN">
                <a:latin typeface="Arial" panose="020B0604020202020204" pitchFamily="34" charset="0"/>
              </a:rPr>
              <a:t>3D</a:t>
            </a:r>
            <a:r>
              <a:rPr lang="zh-CN" altLang="en-US">
                <a:latin typeface="Arial" panose="020B0604020202020204" pitchFamily="34" charset="0"/>
              </a:rPr>
              <a:t>模型</a:t>
            </a:r>
          </a:p>
        </p:txBody>
      </p:sp>
      <p:sp>
        <p:nvSpPr>
          <p:cNvPr id="61444" name="灯片编号占位符 3">
            <a:extLst>
              <a:ext uri="{FF2B5EF4-FFF2-40B4-BE49-F238E27FC236}">
                <a16:creationId xmlns:a16="http://schemas.microsoft.com/office/drawing/2014/main" id="{93B64A5D-F8F8-415A-B13D-E0C1DCB3E1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ECD0784-9F9E-4835-80A9-268F453E0C4E}" type="slidenum">
              <a:rPr lang="en-US" altLang="zh-CN">
                <a:latin typeface="Arial" panose="020B0604020202020204" pitchFamily="34" charset="0"/>
              </a:rPr>
              <a:pPr/>
              <a:t>33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EDD1CFF6-A12F-4307-BE37-7E5624835C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A1A745C3-2071-4AC1-92AD-992A80BA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Photoshop</a:t>
            </a:r>
            <a:r>
              <a:rPr lang="zh-CN" altLang="en-US">
                <a:latin typeface="Arial" panose="020B0604020202020204" pitchFamily="34" charset="0"/>
              </a:rPr>
              <a:t>提亮</a:t>
            </a:r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B1C0F5CF-A5E3-4F5C-A950-B22A641EA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3550BED-48DD-475C-8D07-67155BF9F6DB}" type="slidenum">
              <a:rPr lang="en-US" altLang="zh-CN">
                <a:latin typeface="Arial" panose="020B0604020202020204" pitchFamily="34" charset="0"/>
              </a:rPr>
              <a:pPr/>
              <a:t>35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DCE40202-413B-4CCD-B1B7-4C786A09FC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35FEEC7C-04D6-46E8-89F6-7B6C013DA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提高对比度，锐化</a:t>
            </a:r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B02EF445-CD17-428E-AC2A-E95172179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B62772E-AD64-4887-9EB0-BDB955806E4A}" type="slidenum">
              <a:rPr lang="en-US" altLang="zh-CN">
                <a:latin typeface="Arial" panose="020B0604020202020204" pitchFamily="34" charset="0"/>
              </a:rPr>
              <a:pPr/>
              <a:t>36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13004DC1-1526-41E1-B8A7-9DBD2ACDA8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B5CBE0BC-1EEF-44A9-9CA2-4372704EE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没有现在的图像、视频、图形等大数据，图像处理不会如此兴起</a:t>
            </a:r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6A21FEA6-4CC7-468A-AA88-1127E3EED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9D10343-69D5-413E-8E4A-829DD6EC1B64}" type="slidenum">
              <a:rPr lang="en-US" altLang="zh-CN">
                <a:latin typeface="Arial" panose="020B0604020202020204" pitchFamily="34" charset="0"/>
              </a:rPr>
              <a:pPr/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>
            <a:extLst>
              <a:ext uri="{FF2B5EF4-FFF2-40B4-BE49-F238E27FC236}">
                <a16:creationId xmlns:a16="http://schemas.microsoft.com/office/drawing/2014/main" id="{C0E18E48-E204-4C61-9D9C-838EBDE54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>
            <a:extLst>
              <a:ext uri="{FF2B5EF4-FFF2-40B4-BE49-F238E27FC236}">
                <a16:creationId xmlns:a16="http://schemas.microsoft.com/office/drawing/2014/main" id="{7A0DAAFE-3A64-48BE-BCE1-8D4E19953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提高对比度，通过改变柱状图</a:t>
            </a:r>
          </a:p>
        </p:txBody>
      </p:sp>
      <p:sp>
        <p:nvSpPr>
          <p:cNvPr id="68612" name="灯片编号占位符 3">
            <a:extLst>
              <a:ext uri="{FF2B5EF4-FFF2-40B4-BE49-F238E27FC236}">
                <a16:creationId xmlns:a16="http://schemas.microsoft.com/office/drawing/2014/main" id="{79E6E821-444C-47A3-A578-388B384C2A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36A72D7-C8B0-4F2E-B35E-12A5502BBC26}" type="slidenum">
              <a:rPr lang="en-US" altLang="zh-CN">
                <a:latin typeface="Arial" panose="020B0604020202020204" pitchFamily="34" charset="0"/>
              </a:rPr>
              <a:pPr/>
              <a:t>37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90D3B521-E3E6-4090-AA97-031400F1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>
            <a:extLst>
              <a:ext uri="{FF2B5EF4-FFF2-40B4-BE49-F238E27FC236}">
                <a16:creationId xmlns:a16="http://schemas.microsoft.com/office/drawing/2014/main" id="{0BA1294F-40ED-489B-A17B-0D043CE61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去噪声，扭曲</a:t>
            </a:r>
          </a:p>
        </p:txBody>
      </p:sp>
      <p:sp>
        <p:nvSpPr>
          <p:cNvPr id="71684" name="灯片编号占位符 3">
            <a:extLst>
              <a:ext uri="{FF2B5EF4-FFF2-40B4-BE49-F238E27FC236}">
                <a16:creationId xmlns:a16="http://schemas.microsoft.com/office/drawing/2014/main" id="{4350DE97-307C-4E69-A3B7-D13DFCE80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5192C22-1FE5-43F2-A098-F8AA00A962DB}" type="slidenum">
              <a:rPr lang="en-US" altLang="zh-CN">
                <a:latin typeface="Arial" panose="020B0604020202020204" pitchFamily="34" charset="0"/>
              </a:rPr>
              <a:pPr/>
              <a:t>39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3E5B25C7-F4E6-46E6-86B9-3B2C448B6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40DB3CBB-65CB-4040-9ED0-A0CC8C4F9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自动分隔</a:t>
            </a:r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8B1D0BB4-11F8-4D0B-BC9F-263FB1E9D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7AF737-5C2C-47C6-86F9-7DCD3CB52884}" type="slidenum">
              <a:rPr lang="en-US" altLang="zh-CN">
                <a:latin typeface="Arial" panose="020B0604020202020204" pitchFamily="34" charset="0"/>
              </a:rPr>
              <a:pPr/>
              <a:t>41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5E1C591F-1519-4673-A1DA-4C3B1B22A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7EE53853-F8C8-4FCC-9E29-D40D75682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阈值分隔</a:t>
            </a:r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029AD9BF-2146-4B25-8714-819F113808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6927FC8-229C-41C1-9897-0F5458D90AD9}" type="slidenum">
              <a:rPr lang="en-US" altLang="zh-CN">
                <a:latin typeface="Arial" panose="020B0604020202020204" pitchFamily="34" charset="0"/>
              </a:rPr>
              <a:pPr/>
              <a:t>42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5E4F0EB7-169A-49FC-8D89-D3E5856C9D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E00532F7-B28C-4E50-971E-43CFBE5FC9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全景图</a:t>
            </a:r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18B69D41-E933-4FB8-897B-F4F9DD1185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97FD42B-FBC6-4BBC-A6E5-AAD64FBE1F3F}" type="slidenum">
              <a:rPr lang="en-US" altLang="zh-CN">
                <a:latin typeface="Arial" panose="020B0604020202020204" pitchFamily="34" charset="0"/>
              </a:rPr>
              <a:pPr/>
              <a:t>43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>
            <a:extLst>
              <a:ext uri="{FF2B5EF4-FFF2-40B4-BE49-F238E27FC236}">
                <a16:creationId xmlns:a16="http://schemas.microsoft.com/office/drawing/2014/main" id="{7882BBBD-BF6D-4FFF-BCD3-EB64139B06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备注占位符 2">
            <a:extLst>
              <a:ext uri="{FF2B5EF4-FFF2-40B4-BE49-F238E27FC236}">
                <a16:creationId xmlns:a16="http://schemas.microsoft.com/office/drawing/2014/main" id="{EF4D6459-B5AF-4E07-ABBC-459923EE2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</a:t>
            </a:r>
            <a:r>
              <a:rPr lang="en-US" altLang="zh-CN">
                <a:latin typeface="Arial" panose="020B0604020202020204" pitchFamily="34" charset="0"/>
              </a:rPr>
              <a:t>GAN</a:t>
            </a:r>
            <a:r>
              <a:rPr lang="zh-CN" altLang="en-US">
                <a:latin typeface="Arial" panose="020B0604020202020204" pitchFamily="34" charset="0"/>
              </a:rPr>
              <a:t>网络的图像变形</a:t>
            </a:r>
          </a:p>
        </p:txBody>
      </p:sp>
      <p:sp>
        <p:nvSpPr>
          <p:cNvPr id="80900" name="灯片编号占位符 3">
            <a:extLst>
              <a:ext uri="{FF2B5EF4-FFF2-40B4-BE49-F238E27FC236}">
                <a16:creationId xmlns:a16="http://schemas.microsoft.com/office/drawing/2014/main" id="{33905454-2BED-48F1-9613-3924D99E7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300858B-DB6C-446C-870C-E4B2DD1A017C}" type="slidenum">
              <a:rPr lang="en-US" altLang="zh-CN">
                <a:latin typeface="Arial" panose="020B0604020202020204" pitchFamily="34" charset="0"/>
              </a:rPr>
              <a:pPr/>
              <a:t>44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>
            <a:extLst>
              <a:ext uri="{FF2B5EF4-FFF2-40B4-BE49-F238E27FC236}">
                <a16:creationId xmlns:a16="http://schemas.microsoft.com/office/drawing/2014/main" id="{E086F85C-0561-4598-AA6B-972FE17C25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>
            <a:extLst>
              <a:ext uri="{FF2B5EF4-FFF2-40B4-BE49-F238E27FC236}">
                <a16:creationId xmlns:a16="http://schemas.microsoft.com/office/drawing/2014/main" id="{5E7FE3D9-5CC9-45F6-A040-899A0343E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</a:t>
            </a:r>
            <a:r>
              <a:rPr lang="en-US" altLang="zh-CN">
                <a:latin typeface="Arial" panose="020B0604020202020204" pitchFamily="34" charset="0"/>
              </a:rPr>
              <a:t>GAN</a:t>
            </a:r>
            <a:r>
              <a:rPr lang="zh-CN" altLang="en-US">
                <a:latin typeface="Arial" panose="020B0604020202020204" pitchFamily="34" charset="0"/>
              </a:rPr>
              <a:t>网络的风格迁移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948" name="灯片编号占位符 3">
            <a:extLst>
              <a:ext uri="{FF2B5EF4-FFF2-40B4-BE49-F238E27FC236}">
                <a16:creationId xmlns:a16="http://schemas.microsoft.com/office/drawing/2014/main" id="{7ABCEB3B-C666-453A-8BBE-363D5D4005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9A922A-B972-4D88-B8CD-1F1A5E2D073F}" type="slidenum">
              <a:rPr lang="en-US" altLang="zh-CN">
                <a:latin typeface="Arial" panose="020B0604020202020204" pitchFamily="34" charset="0"/>
              </a:rPr>
              <a:pPr/>
              <a:t>45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5CD415E0-4DA7-4D9C-A905-76DE782D5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>
            <a:extLst>
              <a:ext uri="{FF2B5EF4-FFF2-40B4-BE49-F238E27FC236}">
                <a16:creationId xmlns:a16="http://schemas.microsoft.com/office/drawing/2014/main" id="{F72AF1ED-9A74-4B12-B274-731163DA9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计算机视觉：人脸识别</a:t>
            </a:r>
          </a:p>
        </p:txBody>
      </p:sp>
      <p:sp>
        <p:nvSpPr>
          <p:cNvPr id="84996" name="灯片编号占位符 3">
            <a:extLst>
              <a:ext uri="{FF2B5EF4-FFF2-40B4-BE49-F238E27FC236}">
                <a16:creationId xmlns:a16="http://schemas.microsoft.com/office/drawing/2014/main" id="{B1E989EE-7577-4936-80E3-DB41E0E388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5E6D0D6-3749-4AE0-868C-4E1613489D9E}" type="slidenum">
              <a:rPr lang="en-US" altLang="zh-CN">
                <a:latin typeface="Arial" panose="020B0604020202020204" pitchFamily="34" charset="0"/>
              </a:rPr>
              <a:pPr/>
              <a:t>46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>
            <a:extLst>
              <a:ext uri="{FF2B5EF4-FFF2-40B4-BE49-F238E27FC236}">
                <a16:creationId xmlns:a16="http://schemas.microsoft.com/office/drawing/2014/main" id="{40358EDE-8A7F-4439-918C-163CE30C4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>
            <a:extLst>
              <a:ext uri="{FF2B5EF4-FFF2-40B4-BE49-F238E27FC236}">
                <a16:creationId xmlns:a16="http://schemas.microsoft.com/office/drawing/2014/main" id="{D5C1E2C3-5622-4D7B-882D-EB0059AED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计算机视觉：指纹识别，特征提取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7044" name="灯片编号占位符 3">
            <a:extLst>
              <a:ext uri="{FF2B5EF4-FFF2-40B4-BE49-F238E27FC236}">
                <a16:creationId xmlns:a16="http://schemas.microsoft.com/office/drawing/2014/main" id="{F600A810-1749-495C-8028-06B4209F9F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16C30FF-C55B-4FFC-94A4-1BD54082BA7B}" type="slidenum">
              <a:rPr lang="en-US" altLang="zh-CN">
                <a:latin typeface="Arial" panose="020B0604020202020204" pitchFamily="34" charset="0"/>
              </a:rPr>
              <a:pPr/>
              <a:t>47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93D0DB8A-BE38-489E-B649-4C3D331909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DAE8D778-FA75-4F69-843F-348DF6B18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计算机视觉：虹膜识别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3299F4A-3E35-4C11-9D8C-9E7B88EA05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9600B55-7B70-4BFA-9329-C50A043BBB90}" type="slidenum">
              <a:rPr lang="en-US" altLang="zh-CN">
                <a:latin typeface="Arial" panose="020B0604020202020204" pitchFamily="34" charset="0"/>
              </a:rPr>
              <a:pPr/>
              <a:t>48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24174985-E046-4006-8F42-464B8D1C0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32D9906B-3518-43A9-9017-5727593BD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肠镜图像处理：应用了“代数几何“</a:t>
            </a: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FBF2B099-AA0C-4700-BE23-DF4868CB16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D0F053A-026B-493F-A71F-1CEDC011B510}" type="slidenum">
              <a:rPr lang="en-US" altLang="zh-CN">
                <a:latin typeface="Arial" panose="020B0604020202020204" pitchFamily="34" charset="0"/>
              </a:rPr>
              <a:pPr/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>
            <a:extLst>
              <a:ext uri="{FF2B5EF4-FFF2-40B4-BE49-F238E27FC236}">
                <a16:creationId xmlns:a16="http://schemas.microsoft.com/office/drawing/2014/main" id="{8701E580-896F-4597-A11E-F2A4A2DEE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>
            <a:extLst>
              <a:ext uri="{FF2B5EF4-FFF2-40B4-BE49-F238E27FC236}">
                <a16:creationId xmlns:a16="http://schemas.microsoft.com/office/drawing/2014/main" id="{C154CE6E-EE1A-480B-ADAE-D208330F8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计算机视觉：手写识别</a:t>
            </a:r>
          </a:p>
        </p:txBody>
      </p:sp>
      <p:sp>
        <p:nvSpPr>
          <p:cNvPr id="91140" name="灯片编号占位符 3">
            <a:extLst>
              <a:ext uri="{FF2B5EF4-FFF2-40B4-BE49-F238E27FC236}">
                <a16:creationId xmlns:a16="http://schemas.microsoft.com/office/drawing/2014/main" id="{03BD8B1A-6DEB-47E3-AA43-3E7A542027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73C6D-970B-4830-9B9C-9C7CA25C388F}" type="slidenum">
              <a:rPr lang="en-US" altLang="zh-CN">
                <a:latin typeface="Arial" panose="020B0604020202020204" pitchFamily="34" charset="0"/>
              </a:rPr>
              <a:pPr/>
              <a:t>49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电子计算机断层扫描，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CT(Computed Tomography)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，它是利用精确准直的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线束、</a:t>
            </a:r>
            <a:r>
              <a:rPr lang="el-GR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γ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射线、超声波等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磁共振成像，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MRI(Magnetic Resonance Imaging)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，是根据有磁距的原子核在磁场作用下，能产生能级间的跃迁的原理而采用的一项技术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D9A79D-30BB-45E5-BD81-A9F8619AD4A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21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遥感卫星使用长波</a:t>
            </a:r>
            <a:endParaRPr lang="en-US" altLang="zh-CN"/>
          </a:p>
          <a:p>
            <a:r>
              <a:rPr lang="zh-CN" altLang="en-US"/>
              <a:t>通信卫星使用短波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长波，衍射能力强</a:t>
            </a:r>
            <a:endParaRPr lang="en-US" altLang="zh-CN"/>
          </a:p>
          <a:p>
            <a:r>
              <a:rPr lang="zh-CN" altLang="en-US"/>
              <a:t>短波，穿透能力强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D9A79D-30BB-45E5-BD81-A9F8619AD4A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02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B5B0EC75-403A-461E-9DBD-CE5D07E21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C5237383-D2DB-463D-9C9C-ACE3FA2FA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测绘地图</a:t>
            </a: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9C0BE612-EDAF-4F0F-9C1A-8DBDA59479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E580D06-6049-4C14-9850-E3349E1FF09F}" type="slidenum">
              <a:rPr lang="en-US" altLang="zh-CN">
                <a:latin typeface="Arial" panose="020B0604020202020204" pitchFamily="34" charset="0"/>
              </a:rPr>
              <a:pPr/>
              <a:t>12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D81F774-F290-4417-9FAC-CC269E1684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E8B2609E-B564-482A-8FD1-85AF6102A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对比效果</a:t>
            </a: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C02128DE-3118-49A8-BB4B-E3BBAC98A6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CA7167E-5762-4A30-B368-988172568E98}" type="slidenum">
              <a:rPr lang="en-US" altLang="zh-CN">
                <a:latin typeface="Arial" panose="020B0604020202020204" pitchFamily="34" charset="0"/>
              </a:rPr>
              <a:pPr/>
              <a:t>13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485AF707-824C-441C-B392-5B491DAC5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8F13F922-5BB9-4601-AB36-EE398CD3B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计算机视觉</a:t>
            </a:r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05C161FC-A5DF-4EB2-A32C-FA9074C912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9AD1B4C-B783-4673-9F67-BA994D38B04B}" type="slidenum">
              <a:rPr lang="en-US" altLang="zh-CN">
                <a:latin typeface="Arial" panose="020B0604020202020204" pitchFamily="34" charset="0"/>
              </a:rPr>
              <a:pPr/>
              <a:t>14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1E3B5623-ED90-498F-AD84-2FE8F0518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349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300">
                <a:solidFill>
                  <a:srgbClr val="6633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5A14C-84BB-4132-90A5-CBBEBF02B0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362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0D1C7-39FC-452C-854B-D0D9413740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C5D7E-DF2A-49D5-AE21-A157B0CC1E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EBEA9C-3CF0-42D8-881D-6CFC4953AC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589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EBA305-2EF3-4AE6-A360-F48FE86D33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9FEB59C-B373-465C-8804-76979479C5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07CC731-EE31-4A47-85D4-B6C52DC8A7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30180-B913-4B5A-AC31-5B02A781DA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48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112457-2B4F-4722-A4D8-757B1A4498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8A18953-FCB8-4864-9226-2FB7CEF2D9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0A6EF51-6A0E-42F5-B3EF-EE7AF61C69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B2B91-B48B-412A-B381-63D4F86F15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35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0668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619500"/>
            <a:ext cx="39243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5C18A8-5E10-493B-8766-7DF45CA16F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34480D7-5028-45C3-9861-2764EC4EF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C8FAAEE-417C-4374-B2BD-B343122879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AA2A8-4776-4CE5-B505-E9691DE7E5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2896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066800"/>
            <a:ext cx="80010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3619500"/>
            <a:ext cx="8001000" cy="2400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BD42D6B-0EB8-4831-AC87-71772CC1AA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0D80DB8-D96B-402F-B703-51AC4B46F2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2FA71D4-6710-40E4-80B3-215B030BEC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A5AE7-2668-4F3C-9965-E700EA90A7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222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396EA8D-597C-4D06-988E-105DF5F63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F284D14-7696-47FF-A8BC-8CADF740C7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46A9E89-B318-459B-B225-D5FF4D9425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5E3E9-5147-4737-B4D9-B2A970649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625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89F04C2-7E87-49E7-AC82-E22B7B20E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0DAB0C4-4CD8-4249-B729-CBEAF9B630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B851D12-89A4-4F7D-91FD-5EB818268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56D6F-F232-43EF-9280-17882E8A97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89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066800"/>
            <a:ext cx="3924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066800"/>
            <a:ext cx="3924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C58C04-18BF-4CA2-80F4-D597E4E427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C7B72D8-F271-4710-8598-E92DD68389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ECB839B-1359-4058-8997-1611BA25E0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2FA64-3D2B-402D-922C-0566B50E50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45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80D39-971B-4756-884C-F1B151968A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81B45-DE67-40D4-8DC3-99060636AF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C540D-BDF6-4576-9F00-69D7F05AB0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17D2C-41D8-482B-B334-A0E10F515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25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20F064-8489-4EDA-A6C8-4867973EB6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EDCD9AF-54B6-487C-A79F-F9113564AB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D301C5A-2AA3-4AA6-A396-C2CAE1C6F8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0FE6E-FA61-48F0-A8BF-40E7445B8E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84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7B1C7AA-3C30-4A55-A4D1-08D6E2E1FE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ABA6703-4DA8-482A-8A3E-070C9B0A68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E7AFCAAF-84B3-49FA-89B5-2178BC9C49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D5AEA-9471-4C40-92B4-0094DB8827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462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9344DA-1764-4DE7-A23F-85FC9EB864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6B300C0-D04F-4F79-BBB9-457B9A6F8C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B8CE29A-5498-40FE-8C28-2B8237E157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55C79-D9C7-4480-A381-A9C219F679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05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0FE4B7-A9E8-42B0-84F6-B1526AF6E1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9288E81-B9AF-4356-B129-1C793A58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A43FDD8-B3F4-4BC5-ADDC-FDB92E0035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4146F-490B-4F5F-8B27-066E349CE7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23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C9F2A9C-0F4A-42E1-A287-746827235C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7588FD-080B-4F2C-B281-70E93DC0D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66800"/>
            <a:ext cx="8001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AAC26799-4E75-4EAE-B629-6C587A6C3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412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DB9D6D9E-0FF5-49D1-BB4B-2CEDC6B748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412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id="{5FA4AEAD-3D50-41BF-83B0-2B3261A2B5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Digital Image Processing</a:t>
            </a:r>
            <a:endParaRPr lang="en-US" altLang="zh-CN"/>
          </a:p>
        </p:txBody>
      </p:sp>
      <p:sp>
        <p:nvSpPr>
          <p:cNvPr id="184327" name="Rectangle 7">
            <a:extLst>
              <a:ext uri="{FF2B5EF4-FFF2-40B4-BE49-F238E27FC236}">
                <a16:creationId xmlns:a16="http://schemas.microsoft.com/office/drawing/2014/main" id="{E11E5A99-7423-4B8B-AC49-9EA22D0FF7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28" name="Rectangle 8">
            <a:extLst>
              <a:ext uri="{FF2B5EF4-FFF2-40B4-BE49-F238E27FC236}">
                <a16:creationId xmlns:a16="http://schemas.microsoft.com/office/drawing/2014/main" id="{0B256068-830C-4A83-A217-EAFD22D2464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8F15B65-D803-4E4A-A384-DEDFD0F2CD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996633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663300"/>
        </a:buClr>
        <a:buSzPct val="80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Verdana" panose="020B0604030504040204" pitchFamily="34" charset="0"/>
        <a:buChar char="–"/>
        <a:defRPr sz="17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14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sz="14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sz="14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sz="14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geopro.com.tw/Pictures/IKONOS/IKONOS%E8%A1%9B%E6%98%9F.GIF&amp;imgrefurl=http://www.geopro.com.tw/IKONOS/IKONOS%E7%B0%A1%E4%BB%8B.htm&amp;h=250&amp;w=344&amp;prev=/images?q%3D%E5%8D%AB%E6%98%9F%26start%3D80%26svnum%3D10%26hl%3Dzh-CN%26lr%3D%26ie%3DUTF-8%26inlang%3Dzh-CN%26sa%3DN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images.google.com/imgres?imgurl=www.californiasolarcenter.org/images/other/QuickBird_Earth_sm.jpg&amp;imgrefurl=http://www.californiasolarcenter.org/solareclips/solareclips.html&amp;h=230&amp;w=255&amp;prev=/images?q%3DQuickbird%26svnum%3D10%26hl%3Dzh-CN%26lr%3D%26ie%3DUTF-8%26inlang%3Dzh-CN%26sa%3DG" TargetMode="Externa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www.cichk.com/images/vehile-2.gif" TargetMode="External"/><Relationship Id="rId7" Type="http://schemas.openxmlformats.org/officeDocument/2006/relationships/hyperlink" Target="http://images.google.com/imgres?imgurl=japanonline.hypermart.net/ropotte.jpg&amp;imgrefurl=http://japanonline.hypermart.net/new_page_138.htm&amp;h=248&amp;w=143&amp;prev=/images?q%3D%E6%9C%BA%E5%99%A8%E4%BA%BA%26start%3D40%26svnum%3D10%26hl%3Dzh-CN%26lr%3D%26ie%3DUTF-8%26inlang%3Dzh-CN%26sa%3D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://images.google.com/imgres?imgurl=www.inet.tsinghua.edu.cn/chinese000510/projects/image/jizhxian3.jpg&amp;imgrefurl=http://www.inet.tsinghua.edu.cn/chinese000510/projects/dxjzx.htm&amp;h=324&amp;w=321&amp;prev=/images?q%3D%E6%A3%80%E6%B5%8B%26start%3D20%26svnum%3D10%26hl%3Dzh-CN%26lr%3D%26ie%3DUTF-8%26inlang%3Dzh-CN%26sa%3DN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www.bioyear.net/product/IMG/TSI-2.jpg&amp;imgrefurl=http://www.bioyear.net/by0309/product.htm&amp;h=163&amp;w=200&amp;sz=19&amp;tbnid=BI9fJqQj2cUJ:&amp;tbnh=80&amp;tbnw=98&amp;start=68&amp;prev=/images?q%3D%E5%8C%BB%E5%AD%A6%E5%BD%B1%E5%83%8F%26start%3D60%26svnum%3D20%26hl%3Dzh-CN%26lr%3Dlang_zh-CN%26ie%3DUTF-8%26sa%3DN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hyperlink" Target="http://images.google.com/imgres?imgurl=www.matsumura-eng.com/image/fl10image.gif&amp;imgrefurl=http://www.matsumura-eng.com/item.htm&amp;h=640&amp;w=480&amp;prev=/images?q%3D%E6%8C%87%E7%BA%B9%E8%AF%86%E5%88%AB%26svnum%3D10%26hl%3Dzh-CN%26lr%3D%26ie%3DUTF-8%26inlang%3Dzh-CN%26sa%3D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m/imgres?imgurl=web.domaindlx.com/urban/picb/moneyb.jpg&amp;imgrefurl=http://www.p007.com/cardmoney/index.asp&amp;h=413&amp;w=480&amp;prev=/images?q%3D%E4%BC%AA%E9%92%9E%26start%3D20%26svnum%3D10%26hl%3Dzh-CN%26lr%3D%26ie%3DUTF-8%26inlang%3Dzh-CN%26sa%3DN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://images.google.com/imgres?imgurl=www.matsumura-eng.com/image/fl10limage.gif&amp;imgrefurl=http://www.matsumura-eng.com/item.htm&amp;h=480&amp;w=640&amp;prev=/images?q%3D%E6%8C%87%E7%BA%B9%E8%AF%86%E5%88%AB%26svnum%3D10%26hl%3Dzh-CN%26lr%3D%26ie%3DUTF-8%26inlang%3Dzh-CN%26sa%3DN" TargetMode="External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584EF29D-F936-4BA2-99EB-B56DD5A98B9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099" name="Rectangle 6">
            <a:extLst>
              <a:ext uri="{FF2B5EF4-FFF2-40B4-BE49-F238E27FC236}">
                <a16:creationId xmlns:a16="http://schemas.microsoft.com/office/drawing/2014/main" id="{A9377256-4114-4AFF-B4E8-8C9B3EA2FE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EAEB4-1DEC-41D7-9E99-AC9EAF6E8EBF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4233EE33-4DE9-4355-9DD1-49989E45E3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990600"/>
            <a:ext cx="7772400" cy="1371600"/>
          </a:xfrm>
        </p:spPr>
        <p:txBody>
          <a:bodyPr/>
          <a:lstStyle/>
          <a:p>
            <a:pPr marL="628650" indent="-628650" eaLnBrk="1" hangingPunct="1"/>
            <a:r>
              <a:rPr lang="en-US" altLang="zh-CN">
                <a:cs typeface="Arial" panose="020B0604020202020204" pitchFamily="34" charset="0"/>
              </a:rPr>
              <a:t>    1 </a:t>
            </a:r>
            <a:r>
              <a:rPr lang="zh-CN" altLang="en-US">
                <a:cs typeface="Arial" panose="020B0604020202020204" pitchFamily="34" charset="0"/>
              </a:rPr>
              <a:t>绪论</a:t>
            </a:r>
            <a:br>
              <a:rPr lang="zh-CN" altLang="en-US">
                <a:cs typeface="Arial" panose="020B0604020202020204" pitchFamily="34" charset="0"/>
              </a:rPr>
            </a:br>
            <a:r>
              <a:rPr lang="en-US" altLang="zh-CN">
                <a:cs typeface="Arial" panose="020B0604020202020204" pitchFamily="34" charset="0"/>
              </a:rPr>
              <a:t>Introduction </a:t>
            </a:r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6C94F1A7-A23A-4A57-8444-7AD4A97F181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66800" y="2743200"/>
            <a:ext cx="7010400" cy="1752600"/>
          </a:xfrm>
          <a:noFill/>
        </p:spPr>
        <p:txBody>
          <a:bodyPr/>
          <a:lstStyle/>
          <a:p>
            <a:pPr eaLnBrk="1" hangingPunct="1"/>
            <a:r>
              <a:rPr lang="en-US" altLang="zh-CN" sz="2400"/>
              <a:t>1.1 </a:t>
            </a:r>
            <a:r>
              <a:rPr lang="zh-CN" altLang="en-US" sz="2400"/>
              <a:t>数字图像处理的概念</a:t>
            </a:r>
          </a:p>
          <a:p>
            <a:pPr eaLnBrk="1" hangingPunct="1"/>
            <a:r>
              <a:rPr lang="en-US" altLang="zh-CN" sz="2400"/>
              <a:t>1.2 </a:t>
            </a:r>
            <a:r>
              <a:rPr lang="zh-CN" altLang="en-US" sz="2400"/>
              <a:t>数字图像处理的发展</a:t>
            </a:r>
          </a:p>
          <a:p>
            <a:pPr eaLnBrk="1" hangingPunct="1"/>
            <a:r>
              <a:rPr lang="en-US" altLang="zh-CN" sz="2400"/>
              <a:t>1.3 </a:t>
            </a:r>
            <a:r>
              <a:rPr lang="zh-CN" altLang="en-US" sz="2400"/>
              <a:t>数字图像的生成方式</a:t>
            </a:r>
          </a:p>
          <a:p>
            <a:pPr eaLnBrk="1" hangingPunct="1"/>
            <a:r>
              <a:rPr lang="en-US" altLang="zh-CN" sz="2400"/>
              <a:t>1.4 </a:t>
            </a:r>
            <a:r>
              <a:rPr lang="zh-CN" altLang="en-US" sz="2400"/>
              <a:t>数字图像处理的内容</a:t>
            </a:r>
          </a:p>
          <a:p>
            <a:pPr eaLnBrk="1" hangingPunct="1"/>
            <a:r>
              <a:rPr lang="en-US" altLang="zh-CN" sz="2400"/>
              <a:t>1.5 </a:t>
            </a:r>
            <a:r>
              <a:rPr lang="zh-CN" altLang="en-US" sz="2400"/>
              <a:t>数字图像处理系统</a:t>
            </a:r>
            <a:endParaRPr lang="en-US" altLang="zh-TW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>
            <a:extLst>
              <a:ext uri="{FF2B5EF4-FFF2-40B4-BE49-F238E27FC236}">
                <a16:creationId xmlns:a16="http://schemas.microsoft.com/office/drawing/2014/main" id="{A41A428F-8FF8-4252-BCB3-DCC2AAE6CC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411" name="灯片编号占位符 5">
            <a:extLst>
              <a:ext uri="{FF2B5EF4-FFF2-40B4-BE49-F238E27FC236}">
                <a16:creationId xmlns:a16="http://schemas.microsoft.com/office/drawing/2014/main" id="{FAF8EE46-36FA-42FF-9488-8913C070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00CD4D-42C0-4170-B66F-94FF93EE49BD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139E642C-9D7F-4AF0-84D4-51C892AEEE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26339" name="Rectangle 3">
            <a:extLst>
              <a:ext uri="{FF2B5EF4-FFF2-40B4-BE49-F238E27FC236}">
                <a16:creationId xmlns:a16="http://schemas.microsoft.com/office/drawing/2014/main" id="{F79B3ED5-DC9E-46C2-81B3-BE071ACA0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现代医学的几次革命性突破，跟医学成像技术有关。</a:t>
            </a:r>
          </a:p>
          <a:p>
            <a:pPr lvl="1" eaLnBrk="1" hangingPunct="1">
              <a:defRPr/>
            </a:pP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伦琴因发现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射线获得首届诺贝尔物理学奖。</a:t>
            </a:r>
          </a:p>
          <a:p>
            <a:pPr lvl="1" eaLnBrk="1" hangingPunct="1">
              <a:defRPr/>
            </a:pP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Hounsfield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Cormack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因发明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CT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获得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1979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年诺贝尔医学和生理学奖。 </a:t>
            </a:r>
          </a:p>
          <a:p>
            <a:pPr lvl="1" eaLnBrk="1" hangingPunct="1">
              <a:defRPr/>
            </a:pP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Bloch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Purcell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因发现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NMR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现象获得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1952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年诺贝尔物理学奖。 </a:t>
            </a:r>
          </a:p>
          <a:p>
            <a:pPr lvl="1" eaLnBrk="1" hangingPunct="1">
              <a:defRPr/>
            </a:pP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发明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MRI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Fourier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重建方法的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Ernst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获得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1991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年诺贝尔化学奖。 </a:t>
            </a:r>
          </a:p>
          <a:p>
            <a:pPr lvl="1" eaLnBrk="1" hangingPunct="1">
              <a:defRPr/>
            </a:pP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Lauterbur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Mansfield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因发明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MRI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方法获得</a:t>
            </a:r>
            <a:r>
              <a:rPr kumimoji="1"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2003</a:t>
            </a:r>
            <a:r>
              <a:rPr kumimoji="1" lang="zh-CN" altLang="en-US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年诺贝尔医学和生理学奖。</a:t>
            </a:r>
          </a:p>
          <a:p>
            <a:pPr eaLnBrk="1" hangingPunct="1">
              <a:defRPr/>
            </a:pPr>
            <a:endParaRPr lang="en-US" altLang="zh-CN"/>
          </a:p>
        </p:txBody>
      </p:sp>
      <p:pic>
        <p:nvPicPr>
          <p:cNvPr id="17414" name="Picture 4" descr="handrontgenwife">
            <a:extLst>
              <a:ext uri="{FF2B5EF4-FFF2-40B4-BE49-F238E27FC236}">
                <a16:creationId xmlns:a16="http://schemas.microsoft.com/office/drawing/2014/main" id="{53EBB46A-94FE-4A9A-9003-BB753D18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3652838"/>
            <a:ext cx="199231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5" descr="rontgen">
            <a:extLst>
              <a:ext uri="{FF2B5EF4-FFF2-40B4-BE49-F238E27FC236}">
                <a16:creationId xmlns:a16="http://schemas.microsoft.com/office/drawing/2014/main" id="{C19600AC-7329-4E16-8B9F-DD6DEBB4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581400"/>
            <a:ext cx="2019300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>
            <a:extLst>
              <a:ext uri="{FF2B5EF4-FFF2-40B4-BE49-F238E27FC236}">
                <a16:creationId xmlns:a16="http://schemas.microsoft.com/office/drawing/2014/main" id="{9028B04D-906F-4C82-A191-EFCA7309775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435" name="灯片编号占位符 5">
            <a:extLst>
              <a:ext uri="{FF2B5EF4-FFF2-40B4-BE49-F238E27FC236}">
                <a16:creationId xmlns:a16="http://schemas.microsoft.com/office/drawing/2014/main" id="{756C3BEC-B483-4D0C-8B70-E33499D6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4F6888-BE1E-4AC7-A2F8-DF98F2CF1B79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18436" name="Picture 5" descr="IKONOSè¡æ">
            <a:hlinkClick r:id="rId3"/>
            <a:extLst>
              <a:ext uri="{FF2B5EF4-FFF2-40B4-BE49-F238E27FC236}">
                <a16:creationId xmlns:a16="http://schemas.microsoft.com/office/drawing/2014/main" id="{8822BCB3-3072-4975-809A-C1FDA6474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28800"/>
            <a:ext cx="25908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7" descr="QuickBird_Earth_sm">
            <a:hlinkClick r:id="rId5"/>
            <a:extLst>
              <a:ext uri="{FF2B5EF4-FFF2-40B4-BE49-F238E27FC236}">
                <a16:creationId xmlns:a16="http://schemas.microsoft.com/office/drawing/2014/main" id="{0B856061-98E1-497B-99FB-1266F07F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00600"/>
            <a:ext cx="24955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8">
            <a:extLst>
              <a:ext uri="{FF2B5EF4-FFF2-40B4-BE49-F238E27FC236}">
                <a16:creationId xmlns:a16="http://schemas.microsoft.com/office/drawing/2014/main" id="{4C194CCE-E89D-4324-94E5-C160FCEB2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数字图像处理应用领域 ：遥感</a:t>
            </a:r>
          </a:p>
        </p:txBody>
      </p:sp>
      <p:sp>
        <p:nvSpPr>
          <p:cNvPr id="18439" name="Rectangle 9">
            <a:extLst>
              <a:ext uri="{FF2B5EF4-FFF2-40B4-BE49-F238E27FC236}">
                <a16:creationId xmlns:a16="http://schemas.microsoft.com/office/drawing/2014/main" id="{2069EA73-D329-4FB8-948E-955A39000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00"/>
            <a:ext cx="8001000" cy="4953000"/>
          </a:xfrm>
        </p:spPr>
        <p:txBody>
          <a:bodyPr/>
          <a:lstStyle/>
          <a:p>
            <a:pPr eaLnBrk="1" hangingPunct="1"/>
            <a:r>
              <a:rPr lang="zh-CN" altLang="en-US"/>
              <a:t>遥感：利用遥感平台上的遥感器，从空中远距离对地面观测，获得地面遥感图像。</a:t>
            </a:r>
          </a:p>
          <a:p>
            <a:pPr lvl="1" eaLnBrk="1" hangingPunct="1"/>
            <a:r>
              <a:rPr kumimoji="1" lang="zh-CN" altLang="en-US" sz="1800"/>
              <a:t>军事侦察</a:t>
            </a:r>
          </a:p>
          <a:p>
            <a:pPr lvl="1" eaLnBrk="1" hangingPunct="1"/>
            <a:r>
              <a:rPr kumimoji="1" lang="zh-CN" altLang="en-US" sz="1800"/>
              <a:t>地质勘探</a:t>
            </a:r>
          </a:p>
          <a:p>
            <a:pPr lvl="1" eaLnBrk="1" hangingPunct="1"/>
            <a:r>
              <a:rPr kumimoji="1" lang="zh-CN" altLang="en-US" sz="1800"/>
              <a:t>资源调查</a:t>
            </a:r>
          </a:p>
          <a:p>
            <a:pPr lvl="1" eaLnBrk="1" hangingPunct="1"/>
            <a:r>
              <a:rPr kumimoji="1" lang="zh-CN" altLang="en-US" sz="1800"/>
              <a:t>天气预报</a:t>
            </a:r>
          </a:p>
          <a:p>
            <a:pPr lvl="1" eaLnBrk="1" hangingPunct="1"/>
            <a:r>
              <a:rPr kumimoji="1" lang="zh-CN" altLang="en-US" sz="1800"/>
              <a:t>农作物估产</a:t>
            </a:r>
          </a:p>
          <a:p>
            <a:pPr lvl="1" eaLnBrk="1" hangingPunct="1"/>
            <a:r>
              <a:rPr kumimoji="1" lang="zh-CN" altLang="en-US" sz="1800"/>
              <a:t>环境监测</a:t>
            </a:r>
          </a:p>
          <a:p>
            <a:pPr lvl="1" eaLnBrk="1" hangingPunct="1"/>
            <a:r>
              <a:rPr kumimoji="1" lang="zh-CN" altLang="en-US" sz="1800"/>
              <a:t>城市规划</a:t>
            </a:r>
          </a:p>
          <a:p>
            <a:pPr lvl="1" eaLnBrk="1" hangingPunct="1"/>
            <a:r>
              <a:rPr kumimoji="1" lang="zh-CN" altLang="en-US" sz="1800"/>
              <a:t>土地利用调查</a:t>
            </a:r>
          </a:p>
          <a:p>
            <a:pPr lvl="1" eaLnBrk="1" hangingPunct="1"/>
            <a:r>
              <a:rPr kumimoji="1" lang="zh-CN" altLang="en-US" sz="1800"/>
              <a:t>地表资源普查</a:t>
            </a:r>
          </a:p>
        </p:txBody>
      </p:sp>
      <p:pic>
        <p:nvPicPr>
          <p:cNvPr id="18440" name="Picture 10" descr="pan_512">
            <a:extLst>
              <a:ext uri="{FF2B5EF4-FFF2-40B4-BE49-F238E27FC236}">
                <a16:creationId xmlns:a16="http://schemas.microsoft.com/office/drawing/2014/main" id="{69E11A00-3F97-4D4B-8F2F-18EB8D6E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752600"/>
            <a:ext cx="32527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1">
            <a:extLst>
              <a:ext uri="{FF2B5EF4-FFF2-40B4-BE49-F238E27FC236}">
                <a16:creationId xmlns:a16="http://schemas.microsoft.com/office/drawing/2014/main" id="{C7AC5D67-8408-4FB7-8A5D-E935938315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570BBEC0-C45D-430C-80BA-94CB9213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61C982-E36A-4BBE-A895-010E2B9C25AA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19460" name="Picture 2" descr="guangdong1">
            <a:extLst>
              <a:ext uri="{FF2B5EF4-FFF2-40B4-BE49-F238E27FC236}">
                <a16:creationId xmlns:a16="http://schemas.microsoft.com/office/drawing/2014/main" id="{927A3089-C545-4855-8F70-7DAAD0554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19150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3">
            <a:extLst>
              <a:ext uri="{FF2B5EF4-FFF2-40B4-BE49-F238E27FC236}">
                <a16:creationId xmlns:a16="http://schemas.microsoft.com/office/drawing/2014/main" id="{27A228BD-F2A1-41AB-A7FC-2EA2BAE5E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721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</a:rPr>
              <a:t>RS Application in Monitoring the Changes of Landuse(1)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1">
            <a:extLst>
              <a:ext uri="{FF2B5EF4-FFF2-40B4-BE49-F238E27FC236}">
                <a16:creationId xmlns:a16="http://schemas.microsoft.com/office/drawing/2014/main" id="{7DB6C8EC-54A3-429D-9D59-585794E173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C1DA8367-C201-44BE-B0D5-5E024A9D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2FD3E0-53CB-40CC-B239-08AED6AC0073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F9E1B321-1C17-44AF-8CBC-2C69A580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52400"/>
            <a:ext cx="721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FF"/>
                </a:solidFill>
                <a:latin typeface="Times New Roman" panose="02020603050405020304" pitchFamily="18" charset="0"/>
              </a:rPr>
              <a:t>RS Application in Monitoring the Changes of Landuse(2)</a:t>
            </a:r>
          </a:p>
        </p:txBody>
      </p:sp>
      <p:pic>
        <p:nvPicPr>
          <p:cNvPr id="21509" name="Picture 3" descr="guangdong2">
            <a:extLst>
              <a:ext uri="{FF2B5EF4-FFF2-40B4-BE49-F238E27FC236}">
                <a16:creationId xmlns:a16="http://schemas.microsoft.com/office/drawing/2014/main" id="{028C9C8D-7D23-455E-9091-4E048C5B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2650"/>
            <a:ext cx="83058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>
            <a:extLst>
              <a:ext uri="{FF2B5EF4-FFF2-40B4-BE49-F238E27FC236}">
                <a16:creationId xmlns:a16="http://schemas.microsoft.com/office/drawing/2014/main" id="{701A7D2E-F741-4616-8726-E359C3CF0D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3555" name="灯片编号占位符 5">
            <a:extLst>
              <a:ext uri="{FF2B5EF4-FFF2-40B4-BE49-F238E27FC236}">
                <a16:creationId xmlns:a16="http://schemas.microsoft.com/office/drawing/2014/main" id="{F9B62AC2-BA2D-4668-A981-BE0C8AA9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28F069-D25E-4771-9338-1CB64BA81AED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95F0CACD-D1E2-4E4C-9736-B47A17BD7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数字图像处理应用领域 ：工业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AB0790A7-D959-4A5B-9C09-2FDED77C7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工业生产：</a:t>
            </a:r>
          </a:p>
          <a:p>
            <a:pPr lvl="1" eaLnBrk="1" hangingPunct="1"/>
            <a:r>
              <a:rPr lang="zh-CN" altLang="en-US" sz="1800"/>
              <a:t>无损探伤；</a:t>
            </a:r>
          </a:p>
          <a:p>
            <a:pPr lvl="1" eaLnBrk="1" hangingPunct="1"/>
            <a:r>
              <a:rPr lang="zh-CN" altLang="en-US" sz="1800"/>
              <a:t>表面和外光的自动检查和识别；</a:t>
            </a:r>
          </a:p>
          <a:p>
            <a:pPr lvl="1" eaLnBrk="1" hangingPunct="1"/>
            <a:r>
              <a:rPr lang="zh-CN" altLang="en-US" sz="1800"/>
              <a:t>生产过程自动化（识别零件，装配质量检查）；</a:t>
            </a:r>
          </a:p>
          <a:p>
            <a:pPr lvl="1" eaLnBrk="1" hangingPunct="1"/>
            <a:r>
              <a:rPr lang="zh-CN" altLang="en-US" sz="1800"/>
              <a:t>印刷版质量检验等</a:t>
            </a:r>
          </a:p>
        </p:txBody>
      </p:sp>
      <p:pic>
        <p:nvPicPr>
          <p:cNvPr id="23558" name="Picture 4" descr="vehile-2">
            <a:hlinkClick r:id="rId3"/>
            <a:extLst>
              <a:ext uri="{FF2B5EF4-FFF2-40B4-BE49-F238E27FC236}">
                <a16:creationId xmlns:a16="http://schemas.microsoft.com/office/drawing/2014/main" id="{028CA89C-4A78-4EEF-A101-BFA80D79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3208338"/>
            <a:ext cx="2451100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5" descr="jizhxian3">
            <a:hlinkClick r:id="rId5"/>
            <a:extLst>
              <a:ext uri="{FF2B5EF4-FFF2-40B4-BE49-F238E27FC236}">
                <a16:creationId xmlns:a16="http://schemas.microsoft.com/office/drawing/2014/main" id="{DDA40F0B-6A49-4F44-8C43-5E57ED425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52775"/>
            <a:ext cx="25368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6" descr="ropotte">
            <a:hlinkClick r:id="rId7"/>
            <a:extLst>
              <a:ext uri="{FF2B5EF4-FFF2-40B4-BE49-F238E27FC236}">
                <a16:creationId xmlns:a16="http://schemas.microsoft.com/office/drawing/2014/main" id="{25178DCE-CD73-41C7-AD67-9950F61A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2895600"/>
            <a:ext cx="16827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>
            <a:extLst>
              <a:ext uri="{FF2B5EF4-FFF2-40B4-BE49-F238E27FC236}">
                <a16:creationId xmlns:a16="http://schemas.microsoft.com/office/drawing/2014/main" id="{CB5F2CA4-2D74-483A-9DE0-C9999300495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5603" name="灯片编号占位符 5">
            <a:extLst>
              <a:ext uri="{FF2B5EF4-FFF2-40B4-BE49-F238E27FC236}">
                <a16:creationId xmlns:a16="http://schemas.microsoft.com/office/drawing/2014/main" id="{ECC3C226-01B2-4718-9BA8-664EC851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35A0B0-A735-4C38-A6B2-F5657340BE0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71654C07-B2FE-4E07-A73C-D12CB19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数字图像处理应用领域 ：军事公安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A134573E-1BE3-404E-A53D-C1A155F2D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航空及卫星侦察照片的测绘、判读，巡航导弹地形识别，军事仿真等。</a:t>
            </a:r>
          </a:p>
          <a:p>
            <a:pPr eaLnBrk="1" hangingPunct="1"/>
            <a:r>
              <a:rPr lang="zh-CN" altLang="en-US"/>
              <a:t>指纹识别，伪钞识别，安检，手迹、印记鉴别分析等</a:t>
            </a:r>
          </a:p>
        </p:txBody>
      </p:sp>
      <p:pic>
        <p:nvPicPr>
          <p:cNvPr id="25606" name="Picture 4" descr="fl10image">
            <a:hlinkClick r:id="rId2"/>
            <a:extLst>
              <a:ext uri="{FF2B5EF4-FFF2-40B4-BE49-F238E27FC236}">
                <a16:creationId xmlns:a16="http://schemas.microsoft.com/office/drawing/2014/main" id="{EBD0C518-1AC5-4F68-A752-27946FCB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93938"/>
            <a:ext cx="1941513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5" descr="fl10limage">
            <a:hlinkClick r:id="rId4"/>
            <a:extLst>
              <a:ext uri="{FF2B5EF4-FFF2-40B4-BE49-F238E27FC236}">
                <a16:creationId xmlns:a16="http://schemas.microsoft.com/office/drawing/2014/main" id="{30525A35-137C-4BCE-AB03-17864634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33600"/>
            <a:ext cx="2055813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6" descr="moneyb">
            <a:hlinkClick r:id="rId6"/>
            <a:extLst>
              <a:ext uri="{FF2B5EF4-FFF2-40B4-BE49-F238E27FC236}">
                <a16:creationId xmlns:a16="http://schemas.microsoft.com/office/drawing/2014/main" id="{3018378B-90DB-4B40-BAC4-54BEC338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40213"/>
            <a:ext cx="2233613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7" descr="TSI-2">
            <a:hlinkClick r:id="rId8"/>
            <a:extLst>
              <a:ext uri="{FF2B5EF4-FFF2-40B4-BE49-F238E27FC236}">
                <a16:creationId xmlns:a16="http://schemas.microsoft.com/office/drawing/2014/main" id="{10F5C5C9-FC54-46ED-9E5C-1EE07001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181475"/>
            <a:ext cx="24384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>
            <a:extLst>
              <a:ext uri="{FF2B5EF4-FFF2-40B4-BE49-F238E27FC236}">
                <a16:creationId xmlns:a16="http://schemas.microsoft.com/office/drawing/2014/main" id="{76B80B05-E791-4B39-9D69-29787964E6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6627" name="灯片编号占位符 5">
            <a:extLst>
              <a:ext uri="{FF2B5EF4-FFF2-40B4-BE49-F238E27FC236}">
                <a16:creationId xmlns:a16="http://schemas.microsoft.com/office/drawing/2014/main" id="{B404DC3A-BB80-41CE-9E1B-1245401B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8DBF7C-75F7-402E-91AC-3589FFEBAF87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26628" name="Picture 6">
            <a:extLst>
              <a:ext uri="{FF2B5EF4-FFF2-40B4-BE49-F238E27FC236}">
                <a16:creationId xmlns:a16="http://schemas.microsoft.com/office/drawing/2014/main" id="{2D17858A-11F1-48B1-9766-855893A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8" b="19501"/>
          <a:stretch>
            <a:fillRect/>
          </a:stretch>
        </p:blipFill>
        <p:spPr bwMode="auto">
          <a:xfrm>
            <a:off x="3276600" y="1371600"/>
            <a:ext cx="525780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2">
            <a:extLst>
              <a:ext uri="{FF2B5EF4-FFF2-40B4-BE49-F238E27FC236}">
                <a16:creationId xmlns:a16="http://schemas.microsoft.com/office/drawing/2014/main" id="{3DA58B19-57A1-43AE-9590-A3EC4BBDF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cs typeface="Arial" panose="020B0604020202020204" pitchFamily="34" charset="0"/>
              </a:rPr>
              <a:t>1.3 </a:t>
            </a:r>
            <a:r>
              <a:rPr lang="zh-CN" altLang="en-US"/>
              <a:t>数字图像的生成方式</a:t>
            </a:r>
          </a:p>
        </p:txBody>
      </p:sp>
      <p:sp>
        <p:nvSpPr>
          <p:cNvPr id="26630" name="Rectangle 3">
            <a:extLst>
              <a:ext uri="{FF2B5EF4-FFF2-40B4-BE49-F238E27FC236}">
                <a16:creationId xmlns:a16="http://schemas.microsoft.com/office/drawing/2014/main" id="{675A9FFD-D593-4A0E-ADBC-D43F42EAB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066800"/>
            <a:ext cx="3548062" cy="49530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图像照射源</a:t>
            </a:r>
          </a:p>
          <a:p>
            <a:pPr lvl="1" eaLnBrk="1" hangingPunct="1"/>
            <a:r>
              <a:rPr lang="zh-CN" altLang="en-US" sz="1800"/>
              <a:t>电磁波</a:t>
            </a:r>
          </a:p>
          <a:p>
            <a:pPr lvl="1" eaLnBrk="1" hangingPunct="1"/>
            <a:r>
              <a:rPr lang="zh-CN" altLang="en-US" sz="1800"/>
              <a:t>声波、超声波</a:t>
            </a:r>
          </a:p>
          <a:p>
            <a:pPr lvl="1" eaLnBrk="1" hangingPunct="1"/>
            <a:r>
              <a:rPr lang="zh-CN" altLang="en-US" sz="1800"/>
              <a:t>电子：用于电子显微镜方法的电子束形式</a:t>
            </a:r>
          </a:p>
          <a:p>
            <a:pPr lvl="1" eaLnBrk="1" hangingPunct="1"/>
            <a:r>
              <a:rPr lang="zh-CN" altLang="en-US" sz="1800"/>
              <a:t>计算机产生的合成图像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>
            <a:extLst>
              <a:ext uri="{FF2B5EF4-FFF2-40B4-BE49-F238E27FC236}">
                <a16:creationId xmlns:a16="http://schemas.microsoft.com/office/drawing/2014/main" id="{7A1621C0-6AAC-4436-8A1D-CF6854D451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8675" name="灯片编号占位符 5">
            <a:extLst>
              <a:ext uri="{FF2B5EF4-FFF2-40B4-BE49-F238E27FC236}">
                <a16:creationId xmlns:a16="http://schemas.microsoft.com/office/drawing/2014/main" id="{2AD3B2E6-2910-4B72-8027-AFC33E82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7CD183-2DB7-45C2-A028-C81670C89818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2BE21418-4B9A-42F7-AFA4-5AF18822B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电磁波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E6BD4048-8279-4AF0-A2B2-07CCABCF3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电磁波</a:t>
            </a:r>
            <a:r>
              <a:rPr lang="zh-CN" altLang="en-US"/>
              <a:t>：以各种波长传播的正弦波，或者认为是一种粒子流，每个粒子包含一定能量，每束能量称为一个光子。光谱波段根据能量进行分组，得到伽马射线到无线电波的光谱。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en-US" altLang="zh-CN"/>
          </a:p>
        </p:txBody>
      </p:sp>
      <p:pic>
        <p:nvPicPr>
          <p:cNvPr id="28678" name="Picture 4">
            <a:extLst>
              <a:ext uri="{FF2B5EF4-FFF2-40B4-BE49-F238E27FC236}">
                <a16:creationId xmlns:a16="http://schemas.microsoft.com/office/drawing/2014/main" id="{51D4A42E-0CD7-46FF-8ADA-13BEE0DC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78486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5">
            <a:extLst>
              <a:ext uri="{FF2B5EF4-FFF2-40B4-BE49-F238E27FC236}">
                <a16:creationId xmlns:a16="http://schemas.microsoft.com/office/drawing/2014/main" id="{40CF4255-A730-4EAE-864A-CE81F02A7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095875"/>
            <a:ext cx="3678237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Electromagnetic spectrum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88994F1-555D-4FFF-B8F7-74FE1609A0D6}"/>
              </a:ext>
            </a:extLst>
          </p:cNvPr>
          <p:cNvCxnSpPr>
            <a:cxnSpLocks/>
          </p:cNvCxnSpPr>
          <p:nvPr/>
        </p:nvCxnSpPr>
        <p:spPr>
          <a:xfrm>
            <a:off x="914400" y="4162425"/>
            <a:ext cx="7086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5EEF51-74DB-4D87-9CAD-27DBCEB4B9E5}"/>
              </a:ext>
            </a:extLst>
          </p:cNvPr>
          <p:cNvCxnSpPr>
            <a:cxnSpLocks/>
          </p:cNvCxnSpPr>
          <p:nvPr/>
        </p:nvCxnSpPr>
        <p:spPr>
          <a:xfrm>
            <a:off x="914400" y="3933825"/>
            <a:ext cx="7086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1">
            <a:extLst>
              <a:ext uri="{FF2B5EF4-FFF2-40B4-BE49-F238E27FC236}">
                <a16:creationId xmlns:a16="http://schemas.microsoft.com/office/drawing/2014/main" id="{288968A3-3020-47DE-A347-A5B6EB2571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1C709B26-0150-4BB4-BE5F-90A3FE47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7B1855-6730-419D-9068-0736D5D11FB0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29700" name="Picture 2" descr="未命名">
            <a:extLst>
              <a:ext uri="{FF2B5EF4-FFF2-40B4-BE49-F238E27FC236}">
                <a16:creationId xmlns:a16="http://schemas.microsoft.com/office/drawing/2014/main" id="{5C289C76-50E9-4F4C-AE46-65E4EABF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>
            <a:extLst>
              <a:ext uri="{FF2B5EF4-FFF2-40B4-BE49-F238E27FC236}">
                <a16:creationId xmlns:a16="http://schemas.microsoft.com/office/drawing/2014/main" id="{C6051F44-0CE8-4575-A2D6-3D940C75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"/>
            <a:ext cx="7205663" cy="623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>
            <a:extLst>
              <a:ext uri="{FF2B5EF4-FFF2-40B4-BE49-F238E27FC236}">
                <a16:creationId xmlns:a16="http://schemas.microsoft.com/office/drawing/2014/main" id="{FD8FBF1C-B3A1-4DE0-89D3-A9B77042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32188"/>
            <a:ext cx="15716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Bone scan</a:t>
            </a:r>
          </a:p>
        </p:txBody>
      </p:sp>
      <p:sp>
        <p:nvSpPr>
          <p:cNvPr id="29703" name="Rectangle 6">
            <a:extLst>
              <a:ext uri="{FF2B5EF4-FFF2-40B4-BE49-F238E27FC236}">
                <a16:creationId xmlns:a16="http://schemas.microsoft.com/office/drawing/2014/main" id="{BA63B64C-61E7-4DB4-8A2C-400AE33E4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05200"/>
            <a:ext cx="1620838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PET image</a:t>
            </a:r>
          </a:p>
        </p:txBody>
      </p:sp>
      <p:sp>
        <p:nvSpPr>
          <p:cNvPr id="29704" name="Rectangle 7">
            <a:extLst>
              <a:ext uri="{FF2B5EF4-FFF2-40B4-BE49-F238E27FC236}">
                <a16:creationId xmlns:a16="http://schemas.microsoft.com/office/drawing/2014/main" id="{39664E5B-035C-45DB-8A7F-F7D84BD99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019800"/>
            <a:ext cx="117316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Cygnus</a:t>
            </a:r>
          </a:p>
        </p:txBody>
      </p:sp>
      <p:sp>
        <p:nvSpPr>
          <p:cNvPr id="29705" name="Rectangle 8">
            <a:extLst>
              <a:ext uri="{FF2B5EF4-FFF2-40B4-BE49-F238E27FC236}">
                <a16:creationId xmlns:a16="http://schemas.microsoft.com/office/drawing/2014/main" id="{37C94104-94AB-4C49-BCE0-DC4B10C1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6019800"/>
            <a:ext cx="201136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Reactor valve</a:t>
            </a:r>
          </a:p>
        </p:txBody>
      </p:sp>
      <p:sp>
        <p:nvSpPr>
          <p:cNvPr id="29706" name="Oval 9">
            <a:extLst>
              <a:ext uri="{FF2B5EF4-FFF2-40B4-BE49-F238E27FC236}">
                <a16:creationId xmlns:a16="http://schemas.microsoft.com/office/drawing/2014/main" id="{79066371-81D7-434E-8980-101F3858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620713"/>
            <a:ext cx="287337" cy="287337"/>
          </a:xfrm>
          <a:prstGeom prst="ellipse">
            <a:avLst/>
          </a:prstGeom>
          <a:noFill/>
          <a:ln w="317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9707" name="Oval 10">
            <a:extLst>
              <a:ext uri="{FF2B5EF4-FFF2-40B4-BE49-F238E27FC236}">
                <a16:creationId xmlns:a16="http://schemas.microsoft.com/office/drawing/2014/main" id="{AF5FD251-1166-447C-B290-823102FAA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700213"/>
            <a:ext cx="360362" cy="287337"/>
          </a:xfrm>
          <a:prstGeom prst="ellipse">
            <a:avLst/>
          </a:prstGeom>
          <a:noFill/>
          <a:ln w="317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9708" name="Rectangle 11">
            <a:extLst>
              <a:ext uri="{FF2B5EF4-FFF2-40B4-BE49-F238E27FC236}">
                <a16:creationId xmlns:a16="http://schemas.microsoft.com/office/drawing/2014/main" id="{A8E044D9-314C-4744-AE04-2C15E1392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1052513"/>
            <a:ext cx="925512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TW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Tumor</a:t>
            </a:r>
          </a:p>
        </p:txBody>
      </p:sp>
      <p:sp>
        <p:nvSpPr>
          <p:cNvPr id="29709" name="Rectangle 12">
            <a:extLst>
              <a:ext uri="{FF2B5EF4-FFF2-40B4-BE49-F238E27FC236}">
                <a16:creationId xmlns:a16="http://schemas.microsoft.com/office/drawing/2014/main" id="{03221197-659A-4B37-A32A-7449EE21A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95625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Gamma-Ray Imaging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1">
            <a:extLst>
              <a:ext uri="{FF2B5EF4-FFF2-40B4-BE49-F238E27FC236}">
                <a16:creationId xmlns:a16="http://schemas.microsoft.com/office/drawing/2014/main" id="{CF1B4AB2-7112-4168-B1C7-2BA9571D4B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CA2C23CB-CE8A-4BF7-B83C-00C48235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38E72B-0041-4BD7-A070-E4A2B1608F7C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31748" name="Picture 2" descr="未命名">
            <a:extLst>
              <a:ext uri="{FF2B5EF4-FFF2-40B4-BE49-F238E27FC236}">
                <a16:creationId xmlns:a16="http://schemas.microsoft.com/office/drawing/2014/main" id="{2EC3457B-3A33-4BB9-8FF2-8E2235C5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>
            <a:extLst>
              <a:ext uri="{FF2B5EF4-FFF2-40B4-BE49-F238E27FC236}">
                <a16:creationId xmlns:a16="http://schemas.microsoft.com/office/drawing/2014/main" id="{D25996F7-83BF-401B-B4E6-9C4B78AA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4788"/>
            <a:ext cx="6858000" cy="665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5">
            <a:extLst>
              <a:ext uri="{FF2B5EF4-FFF2-40B4-BE49-F238E27FC236}">
                <a16:creationId xmlns:a16="http://schemas.microsoft.com/office/drawing/2014/main" id="{305EC102-2BD8-421F-BF85-C86154EB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657600"/>
            <a:ext cx="190500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Circuit board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41CFAE47-A6D8-4446-A23C-30B65EAC0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638800"/>
            <a:ext cx="117316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Cygnus</a:t>
            </a:r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1A8E8640-FEA9-4480-8E4E-24F788BD5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638800"/>
            <a:ext cx="134461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Head CT</a:t>
            </a:r>
          </a:p>
        </p:txBody>
      </p:sp>
      <p:sp>
        <p:nvSpPr>
          <p:cNvPr id="31753" name="Rectangle 8">
            <a:extLst>
              <a:ext uri="{FF2B5EF4-FFF2-40B4-BE49-F238E27FC236}">
                <a16:creationId xmlns:a16="http://schemas.microsoft.com/office/drawing/2014/main" id="{274F990D-8ED8-42D2-B2C2-58954669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57600"/>
            <a:ext cx="24860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Aortic angiogram</a:t>
            </a:r>
          </a:p>
        </p:txBody>
      </p:sp>
      <p:sp>
        <p:nvSpPr>
          <p:cNvPr id="31754" name="Rectangle 9">
            <a:extLst>
              <a:ext uri="{FF2B5EF4-FFF2-40B4-BE49-F238E27FC236}">
                <a16:creationId xmlns:a16="http://schemas.microsoft.com/office/drawing/2014/main" id="{85DD80D2-B91A-4796-9D3E-61E4D8127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371600"/>
            <a:ext cx="1804988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Chest X_ray</a:t>
            </a:r>
          </a:p>
        </p:txBody>
      </p:sp>
      <p:sp>
        <p:nvSpPr>
          <p:cNvPr id="31755" name="Rectangle 10">
            <a:extLst>
              <a:ext uri="{FF2B5EF4-FFF2-40B4-BE49-F238E27FC236}">
                <a16:creationId xmlns:a16="http://schemas.microsoft.com/office/drawing/2014/main" id="{557F589F-CBA4-41A0-88D5-8E9F87D5C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39975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X-Ray Imaging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5">
            <a:extLst>
              <a:ext uri="{FF2B5EF4-FFF2-40B4-BE49-F238E27FC236}">
                <a16:creationId xmlns:a16="http://schemas.microsoft.com/office/drawing/2014/main" id="{2574A4CF-BDC6-40B7-8934-AA4F60703A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123" name="灯片编号占位符 7">
            <a:extLst>
              <a:ext uri="{FF2B5EF4-FFF2-40B4-BE49-F238E27FC236}">
                <a16:creationId xmlns:a16="http://schemas.microsoft.com/office/drawing/2014/main" id="{4D5F42C6-4B76-46B2-92A0-B891103D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37753E-67D4-4A36-9739-F95F4D91E3A6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A7AC4146-4EBA-44BC-95C0-627A82AD8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1.1 </a:t>
            </a:r>
            <a:r>
              <a:rPr lang="zh-CN" altLang="en-US"/>
              <a:t>数字图像处理的概念</a:t>
            </a:r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46609A76-4CE0-4C3F-BBAE-9D3B1B5167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990600"/>
            <a:ext cx="8043862" cy="5105400"/>
          </a:xfrm>
        </p:spPr>
        <p:txBody>
          <a:bodyPr/>
          <a:lstStyle/>
          <a:p>
            <a:pPr eaLnBrk="1" hangingPunct="1"/>
            <a:r>
              <a:rPr lang="zh-CN" altLang="en-US" sz="1800"/>
              <a:t>图像是人类获取，表达，传递信息的重要手段。</a:t>
            </a:r>
          </a:p>
          <a:p>
            <a:pPr lvl="1" eaLnBrk="1" hangingPunct="1"/>
            <a:r>
              <a:rPr lang="zh-CN" altLang="en-US" sz="1600"/>
              <a:t>视觉信息：</a:t>
            </a:r>
            <a:r>
              <a:rPr lang="en-US" altLang="zh-CN" sz="1600"/>
              <a:t>75%-85%</a:t>
            </a:r>
          </a:p>
          <a:p>
            <a:pPr lvl="1" eaLnBrk="1" hangingPunct="1"/>
            <a:r>
              <a:rPr lang="zh-CN" altLang="en-US" sz="1600" b="1">
                <a:solidFill>
                  <a:srgbClr val="0070C0"/>
                </a:solidFill>
              </a:rPr>
              <a:t>百闻不如一见</a:t>
            </a:r>
            <a:r>
              <a:rPr lang="zh-CN" altLang="en-US" sz="1600"/>
              <a:t>；眼见为实；一目了然</a:t>
            </a:r>
          </a:p>
          <a:p>
            <a:pPr lvl="1" eaLnBrk="1" hangingPunct="1"/>
            <a:r>
              <a:rPr lang="en-US" altLang="zh-CN" sz="1600"/>
              <a:t>One picture is worth more than one thousand words.</a:t>
            </a:r>
          </a:p>
          <a:p>
            <a:pPr lvl="1" eaLnBrk="1" hangingPunct="1"/>
            <a:r>
              <a:rPr lang="zh-CN" altLang="en-US" sz="1600"/>
              <a:t>大数据时代互联网上的数据</a:t>
            </a:r>
            <a:r>
              <a:rPr lang="en-US" altLang="zh-CN" sz="1600"/>
              <a:t>80%</a:t>
            </a:r>
            <a:r>
              <a:rPr lang="zh-CN" altLang="en-US" sz="1600"/>
              <a:t>以上为图像和视频信息</a:t>
            </a:r>
            <a:endParaRPr lang="en-US" altLang="zh-CN" sz="1600"/>
          </a:p>
          <a:p>
            <a:pPr eaLnBrk="1" hangingPunct="1"/>
            <a:endParaRPr lang="en-US" altLang="zh-CN" sz="1800"/>
          </a:p>
          <a:p>
            <a:pPr eaLnBrk="1" hangingPunct="1"/>
            <a:r>
              <a:rPr lang="zh-CN" altLang="en-US" sz="1800"/>
              <a:t>图像（</a:t>
            </a:r>
            <a:r>
              <a:rPr lang="en-US" altLang="zh-CN" sz="1800"/>
              <a:t>image</a:t>
            </a:r>
            <a:r>
              <a:rPr lang="zh-CN" altLang="en-US" sz="1800"/>
              <a:t>）：视觉景物的某种形式的表示和记录；是与之对应的物体或目标的另一个表示。实际拍摄的画面，如照片，电视。点阵表示。</a:t>
            </a:r>
          </a:p>
          <a:p>
            <a:pPr lvl="1" eaLnBrk="1" hangingPunct="1"/>
            <a:r>
              <a:rPr lang="zh-CN" altLang="en-US" sz="1600">
                <a:latin typeface="Times New Roman" panose="02020603050405020304" pitchFamily="18" charset="0"/>
              </a:rPr>
              <a:t>“</a:t>
            </a:r>
            <a:r>
              <a:rPr lang="zh-CN" altLang="en-US" sz="1600"/>
              <a:t>图</a:t>
            </a:r>
            <a:r>
              <a:rPr lang="zh-CN" altLang="en-US" sz="1600">
                <a:latin typeface="Times New Roman" panose="02020603050405020304" pitchFamily="18" charset="0"/>
              </a:rPr>
              <a:t>”</a:t>
            </a:r>
            <a:r>
              <a:rPr lang="zh-CN" altLang="en-US" sz="1600"/>
              <a:t>是物体透射或反射光的分布，</a:t>
            </a:r>
            <a:r>
              <a:rPr lang="zh-CN" altLang="en-US" sz="1600">
                <a:latin typeface="Times New Roman" panose="02020603050405020304" pitchFamily="18" charset="0"/>
              </a:rPr>
              <a:t>“</a:t>
            </a:r>
            <a:r>
              <a:rPr lang="zh-CN" altLang="en-US" sz="1600"/>
              <a:t>像</a:t>
            </a:r>
            <a:r>
              <a:rPr lang="zh-CN" altLang="en-US" sz="1600">
                <a:latin typeface="Times New Roman" panose="02020603050405020304" pitchFamily="18" charset="0"/>
              </a:rPr>
              <a:t>”</a:t>
            </a:r>
            <a:r>
              <a:rPr lang="zh-CN" altLang="en-US" sz="1600"/>
              <a:t>是人的视觉系统对图的接收在大脑中形成的印象或知识；前者客观存在，后者是人的感觉，图像是二者结合。</a:t>
            </a:r>
          </a:p>
          <a:p>
            <a:pPr lvl="1" eaLnBrk="1" hangingPunct="1"/>
            <a:endParaRPr lang="zh-CN" altLang="en-US" sz="1600"/>
          </a:p>
          <a:p>
            <a:pPr eaLnBrk="1" hangingPunct="1"/>
            <a:r>
              <a:rPr lang="zh-CN" altLang="en-US" sz="1800"/>
              <a:t>图形（</a:t>
            </a:r>
            <a:r>
              <a:rPr lang="en-US" altLang="zh-CN" sz="1800"/>
              <a:t>graphics</a:t>
            </a:r>
            <a:r>
              <a:rPr lang="zh-CN" altLang="en-US" sz="1800"/>
              <a:t>）：强调几何上使用的，可用数学方程描述的平面图。矢量表示；</a:t>
            </a:r>
          </a:p>
          <a:p>
            <a:pPr lvl="1" eaLnBrk="1" hangingPunct="1"/>
            <a:r>
              <a:rPr lang="zh-CN" altLang="en-US" sz="1600"/>
              <a:t>图形学：研究用计算机生成、处理和显示图形的一门学科。</a:t>
            </a:r>
          </a:p>
          <a:p>
            <a:pPr eaLnBrk="1" hangingPunct="1"/>
            <a:endParaRPr kumimoji="1" lang="en-US" altLang="zh-CN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1">
            <a:extLst>
              <a:ext uri="{FF2B5EF4-FFF2-40B4-BE49-F238E27FC236}">
                <a16:creationId xmlns:a16="http://schemas.microsoft.com/office/drawing/2014/main" id="{F5C5C457-A6A3-45FF-90EC-3503F3B35D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C3634914-482E-4F4D-BFDD-B8D9582C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6E9ABE-EE4B-48E2-9790-79F78292B511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33796" name="Picture 2" descr="未命名">
            <a:extLst>
              <a:ext uri="{FF2B5EF4-FFF2-40B4-BE49-F238E27FC236}">
                <a16:creationId xmlns:a16="http://schemas.microsoft.com/office/drawing/2014/main" id="{6ECDE085-DA4A-4656-B917-0348EE26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">
            <a:extLst>
              <a:ext uri="{FF2B5EF4-FFF2-40B4-BE49-F238E27FC236}">
                <a16:creationId xmlns:a16="http://schemas.microsoft.com/office/drawing/2014/main" id="{819A651C-BC25-4604-8294-BBE9F3EF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69183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5">
            <a:extLst>
              <a:ext uri="{FF2B5EF4-FFF2-40B4-BE49-F238E27FC236}">
                <a16:creationId xmlns:a16="http://schemas.microsoft.com/office/drawing/2014/main" id="{BFAB8C45-4255-4158-A62D-F2BC3699F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715000"/>
            <a:ext cx="117316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Cygnus</a:t>
            </a:r>
          </a:p>
        </p:txBody>
      </p:sp>
      <p:sp>
        <p:nvSpPr>
          <p:cNvPr id="33799" name="Rectangle 6">
            <a:extLst>
              <a:ext uri="{FF2B5EF4-FFF2-40B4-BE49-F238E27FC236}">
                <a16:creationId xmlns:a16="http://schemas.microsoft.com/office/drawing/2014/main" id="{8B3D4FDE-AB3B-4F22-9447-2086E1292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276600"/>
            <a:ext cx="15716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Smut corn</a:t>
            </a:r>
          </a:p>
        </p:txBody>
      </p:sp>
      <p:sp>
        <p:nvSpPr>
          <p:cNvPr id="33800" name="Rectangle 7">
            <a:extLst>
              <a:ext uri="{FF2B5EF4-FFF2-40B4-BE49-F238E27FC236}">
                <a16:creationId xmlns:a16="http://schemas.microsoft.com/office/drawing/2014/main" id="{CA4A205F-E4B9-49D8-A86B-93ED9E67F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352800"/>
            <a:ext cx="18383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Normal corn</a:t>
            </a:r>
          </a:p>
        </p:txBody>
      </p:sp>
      <p:sp>
        <p:nvSpPr>
          <p:cNvPr id="33801" name="Rectangle 8">
            <a:extLst>
              <a:ext uri="{FF2B5EF4-FFF2-40B4-BE49-F238E27FC236}">
                <a16:creationId xmlns:a16="http://schemas.microsoft.com/office/drawing/2014/main" id="{FC7F9D0F-5533-480F-8EAB-BAC66F5D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95625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Ultraviolet Imaging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1">
            <a:extLst>
              <a:ext uri="{FF2B5EF4-FFF2-40B4-BE49-F238E27FC236}">
                <a16:creationId xmlns:a16="http://schemas.microsoft.com/office/drawing/2014/main" id="{B58994B4-71EF-428E-B2E7-8DBC2DE8106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03CD325-D6F1-456B-B1AD-4A3006F2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B30FC7-B058-49C1-A86D-6FD5D41D0569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35844" name="Picture 2" descr="未命名">
            <a:extLst>
              <a:ext uri="{FF2B5EF4-FFF2-40B4-BE49-F238E27FC236}">
                <a16:creationId xmlns:a16="http://schemas.microsoft.com/office/drawing/2014/main" id="{0FC63431-EED5-4491-99B3-28823933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>
            <a:extLst>
              <a:ext uri="{FF2B5EF4-FFF2-40B4-BE49-F238E27FC236}">
                <a16:creationId xmlns:a16="http://schemas.microsoft.com/office/drawing/2014/main" id="{B0F7BB82-129B-42E4-8844-3184C0A47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"/>
            <a:ext cx="6477000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5">
            <a:extLst>
              <a:ext uri="{FF2B5EF4-FFF2-40B4-BE49-F238E27FC236}">
                <a16:creationId xmlns:a16="http://schemas.microsoft.com/office/drawing/2014/main" id="{BC9E1A4E-DEE3-4E35-AB5F-0F6F94F16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2438400"/>
            <a:ext cx="1512887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Taxol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250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47" name="Rectangle 6">
            <a:extLst>
              <a:ext uri="{FF2B5EF4-FFF2-40B4-BE49-F238E27FC236}">
                <a16:creationId xmlns:a16="http://schemas.microsoft.com/office/drawing/2014/main" id="{E95C4973-746B-49C2-87C2-A3A3F549C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513" y="2438400"/>
            <a:ext cx="2112962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Cholesterol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40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48" name="Rectangle 7">
            <a:extLst>
              <a:ext uri="{FF2B5EF4-FFF2-40B4-BE49-F238E27FC236}">
                <a16:creationId xmlns:a16="http://schemas.microsoft.com/office/drawing/2014/main" id="{DAA554C1-1DFB-456C-A8E9-689B7F35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3" y="2438400"/>
            <a:ext cx="263525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Microprocessor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60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49" name="Rectangle 8">
            <a:extLst>
              <a:ext uri="{FF2B5EF4-FFF2-40B4-BE49-F238E27FC236}">
                <a16:creationId xmlns:a16="http://schemas.microsoft.com/office/drawing/2014/main" id="{CCDC9C0B-7F2A-4F53-8FF3-CE76DA2A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095875"/>
            <a:ext cx="158591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Nickel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600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50" name="Rectangle 9">
            <a:extLst>
              <a:ext uri="{FF2B5EF4-FFF2-40B4-BE49-F238E27FC236}">
                <a16:creationId xmlns:a16="http://schemas.microsoft.com/office/drawing/2014/main" id="{15878DA9-2C5F-43EA-9717-B7A16DCA7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5095875"/>
            <a:ext cx="2195512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Audio CD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1750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51" name="Rectangle 10">
            <a:extLst>
              <a:ext uri="{FF2B5EF4-FFF2-40B4-BE49-F238E27FC236}">
                <a16:creationId xmlns:a16="http://schemas.microsoft.com/office/drawing/2014/main" id="{7C19D673-7E8A-4D0E-8127-CF275ADD2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3" y="4953000"/>
            <a:ext cx="2865437" cy="8318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Organic</a:t>
            </a:r>
            <a:b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superconductor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450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5852" name="Rectangle 11">
            <a:extLst>
              <a:ext uri="{FF2B5EF4-FFF2-40B4-BE49-F238E27FC236}">
                <a16:creationId xmlns:a16="http://schemas.microsoft.com/office/drawing/2014/main" id="{E9A31A3F-558D-47A8-928C-AB19828E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940425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the Visible and Infrared Bands</a:t>
            </a:r>
          </a:p>
        </p:txBody>
      </p:sp>
      <p:sp>
        <p:nvSpPr>
          <p:cNvPr id="35853" name="Rectangle 12">
            <a:extLst>
              <a:ext uri="{FF2B5EF4-FFF2-40B4-BE49-F238E27FC236}">
                <a16:creationId xmlns:a16="http://schemas.microsoft.com/office/drawing/2014/main" id="{B2B41547-5DDC-4511-9399-15D0B747B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191000"/>
            <a:ext cx="1828800" cy="11969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Light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Microscopy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1">
            <a:extLst>
              <a:ext uri="{FF2B5EF4-FFF2-40B4-BE49-F238E27FC236}">
                <a16:creationId xmlns:a16="http://schemas.microsoft.com/office/drawing/2014/main" id="{D5E94D5B-2B7E-464C-87C7-DF83FEC858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9842AB26-6145-4CCF-9F74-A44E2F21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76B338-76A5-4D4A-9E91-DE723B8FA324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37892" name="Picture 2" descr="未命名">
            <a:extLst>
              <a:ext uri="{FF2B5EF4-FFF2-40B4-BE49-F238E27FC236}">
                <a16:creationId xmlns:a16="http://schemas.microsoft.com/office/drawing/2014/main" id="{287E7BB6-00F4-47E2-B1CE-10661292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">
            <a:extLst>
              <a:ext uri="{FF2B5EF4-FFF2-40B4-BE49-F238E27FC236}">
                <a16:creationId xmlns:a16="http://schemas.microsoft.com/office/drawing/2014/main" id="{B314E3D1-7A3F-46A8-986E-9F2DD914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382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>
            <a:extLst>
              <a:ext uri="{FF2B5EF4-FFF2-40B4-BE49-F238E27FC236}">
                <a16:creationId xmlns:a16="http://schemas.microsoft.com/office/drawing/2014/main" id="{CB041618-5DA4-44A4-93FE-06C0C0DB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7543800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Rectangle 5">
            <a:extLst>
              <a:ext uri="{FF2B5EF4-FFF2-40B4-BE49-F238E27FC236}">
                <a16:creationId xmlns:a16="http://schemas.microsoft.com/office/drawing/2014/main" id="{6118834E-8775-4776-80A9-BD03C775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19400"/>
            <a:ext cx="2190750" cy="15621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Multispectral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from LANDSAT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Satellite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1">
            <a:extLst>
              <a:ext uri="{FF2B5EF4-FFF2-40B4-BE49-F238E27FC236}">
                <a16:creationId xmlns:a16="http://schemas.microsoft.com/office/drawing/2014/main" id="{2A89AD61-236A-4DD6-B5CD-6BDDD7118A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435D317B-069F-4542-BB72-FF947EC3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BD87E8-66F9-446B-8CFE-71CE9F53E13A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39940" name="Picture 2" descr="未命名">
            <a:extLst>
              <a:ext uri="{FF2B5EF4-FFF2-40B4-BE49-F238E27FC236}">
                <a16:creationId xmlns:a16="http://schemas.microsoft.com/office/drawing/2014/main" id="{3D96E59E-07E6-4390-8C0B-FA35A390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>
            <a:extLst>
              <a:ext uri="{FF2B5EF4-FFF2-40B4-BE49-F238E27FC236}">
                <a16:creationId xmlns:a16="http://schemas.microsoft.com/office/drawing/2014/main" id="{F67A547A-E8E8-4BD3-9792-020C9712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467600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4">
            <a:extLst>
              <a:ext uri="{FF2B5EF4-FFF2-40B4-BE49-F238E27FC236}">
                <a16:creationId xmlns:a16="http://schemas.microsoft.com/office/drawing/2014/main" id="{C352A98E-7545-4E00-ADF5-8E537ED3C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638800"/>
            <a:ext cx="459105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Multispectral Image of Hurricane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1">
            <a:extLst>
              <a:ext uri="{FF2B5EF4-FFF2-40B4-BE49-F238E27FC236}">
                <a16:creationId xmlns:a16="http://schemas.microsoft.com/office/drawing/2014/main" id="{F69B9319-D919-42B5-870E-E9ABB6E90ED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42EC099A-4660-479A-8BDF-9ACE917C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D82DE3-FB83-40E1-800B-942FABEFD874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41988" name="Picture 2" descr="未命名">
            <a:extLst>
              <a:ext uri="{FF2B5EF4-FFF2-40B4-BE49-F238E27FC236}">
                <a16:creationId xmlns:a16="http://schemas.microsoft.com/office/drawing/2014/main" id="{E970D55C-C920-4C80-9909-71D69F78B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3">
            <a:extLst>
              <a:ext uri="{FF2B5EF4-FFF2-40B4-BE49-F238E27FC236}">
                <a16:creationId xmlns:a16="http://schemas.microsoft.com/office/drawing/2014/main" id="{4FE58C84-0E2C-4073-A451-6D01A85B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"/>
            <a:ext cx="59118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4">
            <a:extLst>
              <a:ext uri="{FF2B5EF4-FFF2-40B4-BE49-F238E27FC236}">
                <a16:creationId xmlns:a16="http://schemas.microsoft.com/office/drawing/2014/main" id="{98118DFB-EC77-4ACA-B3FC-5477E506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410200"/>
            <a:ext cx="2857500" cy="11969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Infrared Satellite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Images of Americas</a:t>
            </a:r>
            <a:endParaRPr kumimoji="1" lang="en-US" altLang="zh-CN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10.0-13.4um</a:t>
            </a:r>
            <a:endParaRPr kumimoji="1"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1">
            <a:extLst>
              <a:ext uri="{FF2B5EF4-FFF2-40B4-BE49-F238E27FC236}">
                <a16:creationId xmlns:a16="http://schemas.microsoft.com/office/drawing/2014/main" id="{BBD0C531-A40A-463D-88B5-30F2C013F9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757B59B8-5E70-4237-A1E7-B2BC00FE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04FE2C-CC6C-4AE1-BC3E-1E67E5E366FC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44036" name="Picture 2" descr="未命名">
            <a:extLst>
              <a:ext uri="{FF2B5EF4-FFF2-40B4-BE49-F238E27FC236}">
                <a16:creationId xmlns:a16="http://schemas.microsoft.com/office/drawing/2014/main" id="{CC202608-79C2-4BA8-94B2-12656938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3">
            <a:extLst>
              <a:ext uri="{FF2B5EF4-FFF2-40B4-BE49-F238E27FC236}">
                <a16:creationId xmlns:a16="http://schemas.microsoft.com/office/drawing/2014/main" id="{E86CCACA-64DC-40E7-A918-84545D56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"/>
            <a:ext cx="7158038" cy="612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4">
            <a:extLst>
              <a:ext uri="{FF2B5EF4-FFF2-40B4-BE49-F238E27FC236}">
                <a16:creationId xmlns:a16="http://schemas.microsoft.com/office/drawing/2014/main" id="{43EE7C46-5152-4F4D-AEB5-7B079D9DD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822825"/>
            <a:ext cx="3657600" cy="11969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visual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spectrum for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Inspection of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manufactured goods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1">
            <a:extLst>
              <a:ext uri="{FF2B5EF4-FFF2-40B4-BE49-F238E27FC236}">
                <a16:creationId xmlns:a16="http://schemas.microsoft.com/office/drawing/2014/main" id="{6DF5F189-8F8A-4244-8609-072490B2E6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F6306F37-163A-4BC2-9787-D2E5B0E7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3302F7-FF0F-48D0-BEF6-EA5469EB4794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46084" name="Picture 2" descr="未命名">
            <a:extLst>
              <a:ext uri="{FF2B5EF4-FFF2-40B4-BE49-F238E27FC236}">
                <a16:creationId xmlns:a16="http://schemas.microsoft.com/office/drawing/2014/main" id="{AF837438-EFCC-4E52-8A84-7A257DB1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3">
            <a:extLst>
              <a:ext uri="{FF2B5EF4-FFF2-40B4-BE49-F238E27FC236}">
                <a16:creationId xmlns:a16="http://schemas.microsoft.com/office/drawing/2014/main" id="{BB8546D5-2387-4E24-B44A-94DEDF01F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70104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4">
            <a:extLst>
              <a:ext uri="{FF2B5EF4-FFF2-40B4-BE49-F238E27FC236}">
                <a16:creationId xmlns:a16="http://schemas.microsoft.com/office/drawing/2014/main" id="{116100DA-763F-404C-926E-75D2E6BB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638800"/>
            <a:ext cx="2489200" cy="8318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visual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spectrum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1">
            <a:extLst>
              <a:ext uri="{FF2B5EF4-FFF2-40B4-BE49-F238E27FC236}">
                <a16:creationId xmlns:a16="http://schemas.microsoft.com/office/drawing/2014/main" id="{2267EDE3-3299-4A1A-B435-3C8FFD917F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FBD070DD-57B3-4E99-B6A2-6309E4D2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8C2160-D572-41B1-A5E4-F9D77170BE24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48132" name="Picture 2" descr="未命名">
            <a:extLst>
              <a:ext uri="{FF2B5EF4-FFF2-40B4-BE49-F238E27FC236}">
                <a16:creationId xmlns:a16="http://schemas.microsoft.com/office/drawing/2014/main" id="{B4F9D45E-DE5D-4A3A-9709-122E0F26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5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3">
            <a:extLst>
              <a:ext uri="{FF2B5EF4-FFF2-40B4-BE49-F238E27FC236}">
                <a16:creationId xmlns:a16="http://schemas.microsoft.com/office/drawing/2014/main" id="{C3CAB9D2-FBBF-4909-8979-3723D103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9975"/>
            <a:ext cx="830580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Rectangle 4">
            <a:extLst>
              <a:ext uri="{FF2B5EF4-FFF2-40B4-BE49-F238E27FC236}">
                <a16:creationId xmlns:a16="http://schemas.microsoft.com/office/drawing/2014/main" id="{B3F39E6B-22B9-49B8-BA10-EAD8FA95B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553075"/>
            <a:ext cx="783590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Spaceborne radar image of mountains in southeast Tibet</a:t>
            </a:r>
          </a:p>
        </p:txBody>
      </p:sp>
      <p:sp>
        <p:nvSpPr>
          <p:cNvPr id="48135" name="Rectangle 5">
            <a:extLst>
              <a:ext uri="{FF2B5EF4-FFF2-40B4-BE49-F238E27FC236}">
                <a16:creationId xmlns:a16="http://schemas.microsoft.com/office/drawing/2014/main" id="{2A3C214E-6EC3-4D23-9B0E-DF2E0297D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572000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the Microwave Band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1">
            <a:extLst>
              <a:ext uri="{FF2B5EF4-FFF2-40B4-BE49-F238E27FC236}">
                <a16:creationId xmlns:a16="http://schemas.microsoft.com/office/drawing/2014/main" id="{E3562E49-9CE4-4FF2-8FEC-CDC39D9927A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3C5FF005-61B9-4237-BF0C-B3BD4BC1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448462-E7D5-4169-9122-02525F20990E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50180" name="Picture 2" descr="未命名">
            <a:extLst>
              <a:ext uri="{FF2B5EF4-FFF2-40B4-BE49-F238E27FC236}">
                <a16:creationId xmlns:a16="http://schemas.microsoft.com/office/drawing/2014/main" id="{048D9767-9971-4AAD-99C6-0816FBE8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3">
            <a:extLst>
              <a:ext uri="{FF2B5EF4-FFF2-40B4-BE49-F238E27FC236}">
                <a16:creationId xmlns:a16="http://schemas.microsoft.com/office/drawing/2014/main" id="{4D50BED9-1D38-457B-A658-01F45144B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516563"/>
            <a:ext cx="30194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MRI image of human</a:t>
            </a:r>
          </a:p>
        </p:txBody>
      </p:sp>
      <p:pic>
        <p:nvPicPr>
          <p:cNvPr id="50182" name="Picture 4">
            <a:extLst>
              <a:ext uri="{FF2B5EF4-FFF2-40B4-BE49-F238E27FC236}">
                <a16:creationId xmlns:a16="http://schemas.microsoft.com/office/drawing/2014/main" id="{8C82DCD9-A4BE-48D5-BE60-2D0D48E4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6934200" cy="461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5">
            <a:extLst>
              <a:ext uri="{FF2B5EF4-FFF2-40B4-BE49-F238E27FC236}">
                <a16:creationId xmlns:a16="http://schemas.microsoft.com/office/drawing/2014/main" id="{495343EE-E8EC-470C-B304-A3D586C4B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429000"/>
            <a:ext cx="86360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Knee</a:t>
            </a:r>
          </a:p>
        </p:txBody>
      </p:sp>
      <p:sp>
        <p:nvSpPr>
          <p:cNvPr id="50184" name="Rectangle 6">
            <a:extLst>
              <a:ext uri="{FF2B5EF4-FFF2-40B4-BE49-F238E27FC236}">
                <a16:creationId xmlns:a16="http://schemas.microsoft.com/office/drawing/2014/main" id="{3568C705-530C-4A76-949A-F7D9EFFD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429000"/>
            <a:ext cx="93186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Spine</a:t>
            </a:r>
          </a:p>
        </p:txBody>
      </p:sp>
      <p:sp>
        <p:nvSpPr>
          <p:cNvPr id="50185" name="Rectangle 7">
            <a:extLst>
              <a:ext uri="{FF2B5EF4-FFF2-40B4-BE49-F238E27FC236}">
                <a16:creationId xmlns:a16="http://schemas.microsoft.com/office/drawing/2014/main" id="{34DC1CFE-2C87-4D4F-AC6E-78A4C521A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"/>
            <a:ext cx="3783013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the Radio Band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1">
            <a:extLst>
              <a:ext uri="{FF2B5EF4-FFF2-40B4-BE49-F238E27FC236}">
                <a16:creationId xmlns:a16="http://schemas.microsoft.com/office/drawing/2014/main" id="{40E895D2-B142-4493-9FC3-B26CD1F9E6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18F404A0-C456-45D4-9B13-6A96EDA0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3F04A2-2F16-41E8-8E41-35B32A4B7AD4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52228" name="Picture 2" descr="未命名">
            <a:extLst>
              <a:ext uri="{FF2B5EF4-FFF2-40B4-BE49-F238E27FC236}">
                <a16:creationId xmlns:a16="http://schemas.microsoft.com/office/drawing/2014/main" id="{748073BB-D862-48FC-89A8-B9B4618D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3">
            <a:extLst>
              <a:ext uri="{FF2B5EF4-FFF2-40B4-BE49-F238E27FC236}">
                <a16:creationId xmlns:a16="http://schemas.microsoft.com/office/drawing/2014/main" id="{EB30D00D-2788-4203-9265-B03312B2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337050"/>
            <a:ext cx="37623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Imaging in different bands</a:t>
            </a:r>
          </a:p>
        </p:txBody>
      </p:sp>
      <p:sp>
        <p:nvSpPr>
          <p:cNvPr id="52230" name="Rectangle 4">
            <a:extLst>
              <a:ext uri="{FF2B5EF4-FFF2-40B4-BE49-F238E27FC236}">
                <a16:creationId xmlns:a16="http://schemas.microsoft.com/office/drawing/2014/main" id="{25DB6061-5832-44E6-9EAE-B2339244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99050"/>
            <a:ext cx="3657600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Images of the crab pulsar</a:t>
            </a:r>
          </a:p>
        </p:txBody>
      </p:sp>
      <p:pic>
        <p:nvPicPr>
          <p:cNvPr id="52231" name="Picture 5">
            <a:extLst>
              <a:ext uri="{FF2B5EF4-FFF2-40B4-BE49-F238E27FC236}">
                <a16:creationId xmlns:a16="http://schemas.microsoft.com/office/drawing/2014/main" id="{362C2F0D-E205-47C2-B741-159961EC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295400"/>
            <a:ext cx="9070975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>
            <a:extLst>
              <a:ext uri="{FF2B5EF4-FFF2-40B4-BE49-F238E27FC236}">
                <a16:creationId xmlns:a16="http://schemas.microsoft.com/office/drawing/2014/main" id="{4F1BA51D-0E9E-45B5-AD0E-3C9047C159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147" name="灯片编号占位符 5">
            <a:extLst>
              <a:ext uri="{FF2B5EF4-FFF2-40B4-BE49-F238E27FC236}">
                <a16:creationId xmlns:a16="http://schemas.microsoft.com/office/drawing/2014/main" id="{0782A473-EC0A-494A-B5FC-0F3D8E3F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FC79F-FE3C-46DF-9953-B3E1C8BC0C80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14DBC8A8-87B9-4906-BA00-A9014DEC6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F0DEEC48-C289-4E93-8A91-59CC939E5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模拟图像：通过各种物理量的强弱变化来记录图像的各点的灰度信息； 光照的位置和强度连续变化。</a:t>
            </a:r>
          </a:p>
          <a:p>
            <a:pPr eaLnBrk="1" hangingPunct="1"/>
            <a:r>
              <a:rPr lang="zh-CN" altLang="en-US"/>
              <a:t>数字图像：用数字来记录图像上的灰度信息。可以表示为函数</a:t>
            </a:r>
            <a:r>
              <a:rPr lang="en-US" altLang="zh-CN">
                <a:solidFill>
                  <a:srgbClr val="7030A0"/>
                </a:solidFill>
              </a:rPr>
              <a:t>f(x,y)</a:t>
            </a:r>
            <a:r>
              <a:rPr lang="zh-CN" altLang="en-US"/>
              <a:t>，其中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是平面坐标，函数值</a:t>
            </a:r>
            <a:r>
              <a:rPr lang="en-US" altLang="zh-CN"/>
              <a:t>f</a:t>
            </a:r>
            <a:r>
              <a:rPr lang="zh-CN" altLang="en-US"/>
              <a:t>是该点处的颜色值。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模拟图像处理：用光学，照相方法；处理精度不高，操作不便   </a:t>
            </a:r>
          </a:p>
          <a:p>
            <a:pPr eaLnBrk="1" hangingPunct="1"/>
            <a:r>
              <a:rPr lang="zh-CN" altLang="en-US"/>
              <a:t>数字图像处理：利用计算机对图像进行去噪，增强，复原，分割，特征提取等的理论和方法。又称</a:t>
            </a:r>
            <a:r>
              <a:rPr lang="zh-CN" altLang="en-US" b="1">
                <a:solidFill>
                  <a:srgbClr val="0000FF"/>
                </a:solidFill>
              </a:rPr>
              <a:t>计算机处理图像</a:t>
            </a:r>
            <a:r>
              <a:rPr lang="zh-CN" altLang="en-US"/>
              <a:t>。</a:t>
            </a:r>
          </a:p>
          <a:p>
            <a:pPr lvl="1" eaLnBrk="1" hangingPunct="1"/>
            <a:r>
              <a:rPr lang="zh-CN" altLang="en-US" sz="1800"/>
              <a:t>数字图像处理的特点：图像数据量庞大；精度高；再现性好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1">
            <a:extLst>
              <a:ext uri="{FF2B5EF4-FFF2-40B4-BE49-F238E27FC236}">
                <a16:creationId xmlns:a16="http://schemas.microsoft.com/office/drawing/2014/main" id="{870A1902-146E-4193-A827-5F787630660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D512E79A-EB4C-425A-9310-6F73D169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F3F133-B109-4EAB-BFF8-9BDB0D478A83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54276" name="Picture 2" descr="未命名">
            <a:extLst>
              <a:ext uri="{FF2B5EF4-FFF2-40B4-BE49-F238E27FC236}">
                <a16:creationId xmlns:a16="http://schemas.microsoft.com/office/drawing/2014/main" id="{23EF74C3-5FEB-443C-A16C-1C99B619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3">
            <a:extLst>
              <a:ext uri="{FF2B5EF4-FFF2-40B4-BE49-F238E27FC236}">
                <a16:creationId xmlns:a16="http://schemas.microsoft.com/office/drawing/2014/main" id="{727FE1C2-BD11-4EB0-B561-5380745FD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79838" cy="4667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Other Imaging Modalities</a:t>
            </a:r>
          </a:p>
        </p:txBody>
      </p:sp>
      <p:pic>
        <p:nvPicPr>
          <p:cNvPr id="54278" name="Picture 4">
            <a:extLst>
              <a:ext uri="{FF2B5EF4-FFF2-40B4-BE49-F238E27FC236}">
                <a16:creationId xmlns:a16="http://schemas.microsoft.com/office/drawing/2014/main" id="{1461B285-C048-471E-9A0A-6E6F8399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763000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Rectangle 5">
            <a:extLst>
              <a:ext uri="{FF2B5EF4-FFF2-40B4-BE49-F238E27FC236}">
                <a16:creationId xmlns:a16="http://schemas.microsoft.com/office/drawing/2014/main" id="{397A0F1B-5F97-4092-B280-BE064D08B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508500"/>
            <a:ext cx="57118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Cross-sectional image of a seismic model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1">
            <a:extLst>
              <a:ext uri="{FF2B5EF4-FFF2-40B4-BE49-F238E27FC236}">
                <a16:creationId xmlns:a16="http://schemas.microsoft.com/office/drawing/2014/main" id="{8D202E42-798E-4A68-92F0-64CFC1ED3DC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F3D91A3E-062E-4C88-BC0F-98B8757A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B4BA90-3F1A-4158-89C5-7ADFE5AB8A77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56324" name="Picture 2" descr="未命名">
            <a:extLst>
              <a:ext uri="{FF2B5EF4-FFF2-40B4-BE49-F238E27FC236}">
                <a16:creationId xmlns:a16="http://schemas.microsoft.com/office/drawing/2014/main" id="{6BED2A54-C1C3-4D7A-9E2D-E7F46CCC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3">
            <a:extLst>
              <a:ext uri="{FF2B5EF4-FFF2-40B4-BE49-F238E27FC236}">
                <a16:creationId xmlns:a16="http://schemas.microsoft.com/office/drawing/2014/main" id="{BC06205B-4A39-439F-88B6-5C6B3D1F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5734050"/>
            <a:ext cx="4497387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Examples of ultrasound imaging</a:t>
            </a:r>
          </a:p>
        </p:txBody>
      </p:sp>
      <p:pic>
        <p:nvPicPr>
          <p:cNvPr id="56326" name="Picture 4">
            <a:extLst>
              <a:ext uri="{FF2B5EF4-FFF2-40B4-BE49-F238E27FC236}">
                <a16:creationId xmlns:a16="http://schemas.microsoft.com/office/drawing/2014/main" id="{3C7A1DA6-DCAF-4169-9524-9D1FD485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30580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Rectangle 5">
            <a:extLst>
              <a:ext uri="{FF2B5EF4-FFF2-40B4-BE49-F238E27FC236}">
                <a16:creationId xmlns:a16="http://schemas.microsoft.com/office/drawing/2014/main" id="{5AEA09AA-3CAB-4022-A9C8-A4A3F0CAD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286000"/>
            <a:ext cx="8540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Baby</a:t>
            </a:r>
          </a:p>
        </p:txBody>
      </p:sp>
      <p:sp>
        <p:nvSpPr>
          <p:cNvPr id="56328" name="Rectangle 6">
            <a:extLst>
              <a:ext uri="{FF2B5EF4-FFF2-40B4-BE49-F238E27FC236}">
                <a16:creationId xmlns:a16="http://schemas.microsoft.com/office/drawing/2014/main" id="{76188E22-55BC-4742-BBA1-ED5203DA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86000"/>
            <a:ext cx="8540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Baby</a:t>
            </a:r>
          </a:p>
        </p:txBody>
      </p:sp>
      <p:sp>
        <p:nvSpPr>
          <p:cNvPr id="56329" name="Rectangle 7">
            <a:extLst>
              <a:ext uri="{FF2B5EF4-FFF2-40B4-BE49-F238E27FC236}">
                <a16:creationId xmlns:a16="http://schemas.microsoft.com/office/drawing/2014/main" id="{3E51008A-8512-4AA2-8F43-FC89C6AAC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13430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Thyroids</a:t>
            </a:r>
          </a:p>
        </p:txBody>
      </p:sp>
      <p:sp>
        <p:nvSpPr>
          <p:cNvPr id="56330" name="Rectangle 8">
            <a:extLst>
              <a:ext uri="{FF2B5EF4-FFF2-40B4-BE49-F238E27FC236}">
                <a16:creationId xmlns:a16="http://schemas.microsoft.com/office/drawing/2014/main" id="{2E0F72C2-9AE7-40A7-8BDA-CE9B444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800600"/>
            <a:ext cx="4059238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Muscle layers showing lesion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>
            <a:extLst>
              <a:ext uri="{FF2B5EF4-FFF2-40B4-BE49-F238E27FC236}">
                <a16:creationId xmlns:a16="http://schemas.microsoft.com/office/drawing/2014/main" id="{E915D2FA-1E50-4575-933A-8BE7B04D4B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8371" name="灯片编号占位符 5">
            <a:extLst>
              <a:ext uri="{FF2B5EF4-FFF2-40B4-BE49-F238E27FC236}">
                <a16:creationId xmlns:a16="http://schemas.microsoft.com/office/drawing/2014/main" id="{42F5B154-94DD-4EAA-BF4F-6D43D50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06C42E-EFAC-42E1-BAD1-18097BBA0B21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8BCCD0C4-F676-4C1D-A760-2D8DD0200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8373" name="Rectangle 3">
            <a:extLst>
              <a:ext uri="{FF2B5EF4-FFF2-40B4-BE49-F238E27FC236}">
                <a16:creationId xmlns:a16="http://schemas.microsoft.com/office/drawing/2014/main" id="{E1A01963-48A5-45D3-A44A-A09FAEB8B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8374" name="Picture 4">
            <a:extLst>
              <a:ext uri="{FF2B5EF4-FFF2-40B4-BE49-F238E27FC236}">
                <a16:creationId xmlns:a16="http://schemas.microsoft.com/office/drawing/2014/main" id="{33D02ED0-B055-4ED0-9B81-FD7EF69E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01040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5">
            <a:extLst>
              <a:ext uri="{FF2B5EF4-FFF2-40B4-BE49-F238E27FC236}">
                <a16:creationId xmlns:a16="http://schemas.microsoft.com/office/drawing/2014/main" id="{1395E041-99A7-49D3-86D3-9C5390CA2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5410200"/>
            <a:ext cx="3541712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Examples of 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SEM</a:t>
            </a: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images</a:t>
            </a:r>
          </a:p>
        </p:txBody>
      </p:sp>
      <p:sp>
        <p:nvSpPr>
          <p:cNvPr id="58376" name="Rectangle 6">
            <a:extLst>
              <a:ext uri="{FF2B5EF4-FFF2-40B4-BE49-F238E27FC236}">
                <a16:creationId xmlns:a16="http://schemas.microsoft.com/office/drawing/2014/main" id="{B1DF5D68-5E45-41B6-8F31-14D025C58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95600"/>
            <a:ext cx="693738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58377" name="Rectangle 7">
            <a:extLst>
              <a:ext uri="{FF2B5EF4-FFF2-40B4-BE49-F238E27FC236}">
                <a16:creationId xmlns:a16="http://schemas.microsoft.com/office/drawing/2014/main" id="{610BC85B-68DB-4D6F-B872-B23E39B21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70200"/>
            <a:ext cx="86042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2500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1">
            <a:extLst>
              <a:ext uri="{FF2B5EF4-FFF2-40B4-BE49-F238E27FC236}">
                <a16:creationId xmlns:a16="http://schemas.microsoft.com/office/drawing/2014/main" id="{E3A65F19-CE1B-4A19-8CEB-A5F19224025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87E395DB-8824-4680-ADF2-69F93CD7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0D6165-966D-4CDF-85BC-5F4CA063250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60420" name="Picture 2" descr="未命名">
            <a:extLst>
              <a:ext uri="{FF2B5EF4-FFF2-40B4-BE49-F238E27FC236}">
                <a16:creationId xmlns:a16="http://schemas.microsoft.com/office/drawing/2014/main" id="{5F75A362-CCAE-498E-8D21-1F0D27FF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3">
            <a:extLst>
              <a:ext uri="{FF2B5EF4-FFF2-40B4-BE49-F238E27FC236}">
                <a16:creationId xmlns:a16="http://schemas.microsoft.com/office/drawing/2014/main" id="{CC5CA899-C436-4EC2-AB39-34CB24FD0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89588"/>
            <a:ext cx="6107112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Examples of images generated by computer</a:t>
            </a:r>
          </a:p>
        </p:txBody>
      </p:sp>
      <p:pic>
        <p:nvPicPr>
          <p:cNvPr id="60422" name="Picture 4">
            <a:extLst>
              <a:ext uri="{FF2B5EF4-FFF2-40B4-BE49-F238E27FC236}">
                <a16:creationId xmlns:a16="http://schemas.microsoft.com/office/drawing/2014/main" id="{9FF3A4F9-A9B9-4F10-93FD-A1318045A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77724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5">
            <a:extLst>
              <a:ext uri="{FF2B5EF4-FFF2-40B4-BE49-F238E27FC236}">
                <a16:creationId xmlns:a16="http://schemas.microsoft.com/office/drawing/2014/main" id="{51CF06A0-6C1C-4AC1-AE07-C6275831D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09800"/>
            <a:ext cx="2005013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Fractal image</a:t>
            </a: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F0B22889-92BA-4A8C-A29A-118F7873B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57200"/>
            <a:ext cx="2005013" cy="8318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Fractal image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Moonscape</a:t>
            </a:r>
          </a:p>
        </p:txBody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7FDE2334-F78A-4BB8-A536-E414AC39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724400"/>
            <a:ext cx="14763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3D image</a:t>
            </a:r>
          </a:p>
        </p:txBody>
      </p:sp>
      <p:sp>
        <p:nvSpPr>
          <p:cNvPr id="60426" name="Rectangle 8">
            <a:extLst>
              <a:ext uri="{FF2B5EF4-FFF2-40B4-BE49-F238E27FC236}">
                <a16:creationId xmlns:a16="http://schemas.microsoft.com/office/drawing/2014/main" id="{1A2CE2B5-3F4C-4C43-B108-A917A05E7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648200"/>
            <a:ext cx="14763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3D image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342BC655-B014-4986-991E-6F80D5B78A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2467" name="灯片编号占位符 5">
            <a:extLst>
              <a:ext uri="{FF2B5EF4-FFF2-40B4-BE49-F238E27FC236}">
                <a16:creationId xmlns:a16="http://schemas.microsoft.com/office/drawing/2014/main" id="{C0C33F41-C5CF-42E0-A9BB-E177B02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F9614C-4B56-4A71-ACC0-8F1D4C72B2EF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CE8E5BF4-38C8-4FCB-9A6B-DA1F010A5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 </a:t>
            </a:r>
            <a:r>
              <a:rPr lang="zh-CN" altLang="en-US"/>
              <a:t>数字图像处理的内容</a:t>
            </a: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633FC130-B042-49DC-A110-13E28B6F0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数字图像处理目的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1800">
                <a:latin typeface="宋体" panose="02010600030101010101" pitchFamily="2" charset="-122"/>
              </a:rPr>
              <a:t>对图像数据进行压缩。存储，传输</a:t>
            </a:r>
            <a:endParaRPr lang="en-US" altLang="zh-CN" sz="180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1800">
                <a:latin typeface="宋体" panose="02010600030101010101" pitchFamily="2" charset="-122"/>
              </a:rPr>
              <a:t>提高图像质量。去噪，增强，复原</a:t>
            </a:r>
          </a:p>
          <a:p>
            <a:pPr lvl="1" eaLnBrk="1" hangingPunct="1"/>
            <a:r>
              <a:rPr lang="zh-CN" altLang="en-US" sz="1800">
                <a:latin typeface="宋体" panose="02010600030101010101" pitchFamily="2" charset="-122"/>
              </a:rPr>
              <a:t>提取图像中所包含的某些特征或特殊信息，以便于计算机分析。如模式识别中的特征提取</a:t>
            </a:r>
          </a:p>
          <a:p>
            <a:pPr eaLnBrk="1" hangingPunct="1"/>
            <a:endParaRPr lang="zh-CN" altLang="en-US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/>
              <a:t>主要内容：</a:t>
            </a:r>
          </a:p>
          <a:p>
            <a:pPr lvl="1" eaLnBrk="1" hangingPunct="1"/>
            <a:r>
              <a:rPr lang="zh-CN" altLang="en-US" sz="1800"/>
              <a:t>图像增强 </a:t>
            </a:r>
            <a:r>
              <a:rPr lang="en-US" altLang="zh-CN" sz="1800"/>
              <a:t>image enhancement</a:t>
            </a:r>
          </a:p>
          <a:p>
            <a:pPr lvl="1" eaLnBrk="1" hangingPunct="1"/>
            <a:r>
              <a:rPr lang="zh-CN" altLang="en-US" sz="1800"/>
              <a:t>图像复原 </a:t>
            </a:r>
            <a:r>
              <a:rPr lang="en-US" altLang="zh-CN" sz="1800"/>
              <a:t>image restoration</a:t>
            </a:r>
          </a:p>
          <a:p>
            <a:pPr lvl="1" eaLnBrk="1" hangingPunct="1"/>
            <a:r>
              <a:rPr lang="zh-CN" altLang="en-US" sz="1800"/>
              <a:t>图像压缩 </a:t>
            </a:r>
            <a:r>
              <a:rPr lang="en-US" altLang="zh-CN" sz="1800"/>
              <a:t>image compression</a:t>
            </a:r>
          </a:p>
          <a:p>
            <a:pPr lvl="1" eaLnBrk="1" hangingPunct="1"/>
            <a:r>
              <a:rPr lang="zh-CN" altLang="en-US" sz="1800"/>
              <a:t>图像分割 </a:t>
            </a:r>
            <a:r>
              <a:rPr lang="en-US" altLang="zh-CN" sz="1800"/>
              <a:t>image segmentation</a:t>
            </a:r>
          </a:p>
          <a:p>
            <a:pPr lvl="1" eaLnBrk="1" hangingPunct="1"/>
            <a:r>
              <a:rPr lang="zh-CN" altLang="en-US" sz="1800"/>
              <a:t>识别 </a:t>
            </a:r>
            <a:r>
              <a:rPr lang="en-US" altLang="zh-CN" sz="1800"/>
              <a:t>recognition</a:t>
            </a:r>
          </a:p>
          <a:p>
            <a:pPr lvl="1" eaLnBrk="1" hangingPunct="1"/>
            <a:r>
              <a:rPr lang="en-US" altLang="zh-CN" sz="1800">
                <a:latin typeface="Arial" panose="020B0604020202020204" pitchFamily="34" charset="0"/>
              </a:rPr>
              <a:t>……</a:t>
            </a:r>
            <a:endParaRPr lang="en-US" altLang="zh-CN" sz="1800"/>
          </a:p>
          <a:p>
            <a:pPr eaLnBrk="1" hangingPunct="1"/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AE96398D-BF78-44AA-AB43-61644392357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3491" name="灯片编号占位符 5">
            <a:extLst>
              <a:ext uri="{FF2B5EF4-FFF2-40B4-BE49-F238E27FC236}">
                <a16:creationId xmlns:a16="http://schemas.microsoft.com/office/drawing/2014/main" id="{65D3B044-D7F6-46F2-A6B3-F942FAB3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7A4C3E-C6E5-4A14-91EE-605AEA7A584F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D9EFF778-D028-4E76-88FC-7D7153C2F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Image Enhancement</a:t>
            </a:r>
          </a:p>
        </p:txBody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10C828C5-B323-4D44-BD01-A8ED4C608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图像增强是主观的改善图像视觉质量</a:t>
            </a:r>
          </a:p>
          <a:p>
            <a:pPr lvl="1" eaLnBrk="1" hangingPunct="1"/>
            <a:r>
              <a:rPr lang="zh-CN" altLang="en-US" sz="1800"/>
              <a:t>改善视觉效果，提高清晰度。</a:t>
            </a:r>
          </a:p>
          <a:p>
            <a:pPr lvl="1" eaLnBrk="1" hangingPunct="1"/>
            <a:r>
              <a:rPr lang="zh-CN" altLang="en-US" sz="1800"/>
              <a:t>将图像转换为更适合人或机器分析处理的方式。</a:t>
            </a:r>
          </a:p>
          <a:p>
            <a:pPr lvl="2" eaLnBrk="1" hangingPunct="1"/>
            <a:endParaRPr lang="zh-CN" altLang="en-US"/>
          </a:p>
          <a:p>
            <a:pPr eaLnBrk="1" hangingPunct="1"/>
            <a:r>
              <a:rPr lang="zh-CN" altLang="en-US"/>
              <a:t>增强是图像处理中非常主观的领域。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sz="1800"/>
          </a:p>
          <a:p>
            <a:pPr lvl="1" eaLnBrk="1" hangingPunct="1"/>
            <a:endParaRPr lang="zh-CN" altLang="en-US" sz="1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400"/>
          </a:p>
        </p:txBody>
      </p:sp>
      <p:pic>
        <p:nvPicPr>
          <p:cNvPr id="63494" name="Picture 12" descr="3">
            <a:extLst>
              <a:ext uri="{FF2B5EF4-FFF2-40B4-BE49-F238E27FC236}">
                <a16:creationId xmlns:a16="http://schemas.microsoft.com/office/drawing/2014/main" id="{E89D084E-C768-4FBF-8E57-57313531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833688"/>
            <a:ext cx="80486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>
            <a:extLst>
              <a:ext uri="{FF2B5EF4-FFF2-40B4-BE49-F238E27FC236}">
                <a16:creationId xmlns:a16="http://schemas.microsoft.com/office/drawing/2014/main" id="{91268400-F027-4B20-ADDA-E90DC9EA62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5539" name="灯片编号占位符 5">
            <a:extLst>
              <a:ext uri="{FF2B5EF4-FFF2-40B4-BE49-F238E27FC236}">
                <a16:creationId xmlns:a16="http://schemas.microsoft.com/office/drawing/2014/main" id="{B87C1990-73B6-4020-BE66-368EF1E0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815E52-DE10-4D7D-B772-3684C737D539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162CAD22-8E0A-414B-BD6F-7658348A1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Image Enhancement</a:t>
            </a:r>
          </a:p>
        </p:txBody>
      </p:sp>
      <p:pic>
        <p:nvPicPr>
          <p:cNvPr id="65541" name="Picture 3" descr="fig1">
            <a:extLst>
              <a:ext uri="{FF2B5EF4-FFF2-40B4-BE49-F238E27FC236}">
                <a16:creationId xmlns:a16="http://schemas.microsoft.com/office/drawing/2014/main" id="{20B29451-AC1D-459A-AFF6-7B6E331E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3048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4" descr="fig1">
            <a:extLst>
              <a:ext uri="{FF2B5EF4-FFF2-40B4-BE49-F238E27FC236}">
                <a16:creationId xmlns:a16="http://schemas.microsoft.com/office/drawing/2014/main" id="{7D9AF2EC-5D15-4E3A-A130-37946B97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048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5" descr="fig1">
            <a:extLst>
              <a:ext uri="{FF2B5EF4-FFF2-40B4-BE49-F238E27FC236}">
                <a16:creationId xmlns:a16="http://schemas.microsoft.com/office/drawing/2014/main" id="{32F9C366-6E0F-4F75-B305-B02C2244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048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6" descr="fig1">
            <a:extLst>
              <a:ext uri="{FF2B5EF4-FFF2-40B4-BE49-F238E27FC236}">
                <a16:creationId xmlns:a16="http://schemas.microsoft.com/office/drawing/2014/main" id="{C4E4F6FB-C446-4844-9D34-621F5597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3124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Text Box 7">
            <a:extLst>
              <a:ext uri="{FF2B5EF4-FFF2-40B4-BE49-F238E27FC236}">
                <a16:creationId xmlns:a16="http://schemas.microsoft.com/office/drawing/2014/main" id="{A0622B2D-5F77-44A9-83E0-7F3376A20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276600"/>
            <a:ext cx="2003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Poor contrast image</a:t>
            </a:r>
          </a:p>
        </p:txBody>
      </p:sp>
      <p:sp>
        <p:nvSpPr>
          <p:cNvPr id="65546" name="Text Box 8">
            <a:extLst>
              <a:ext uri="{FF2B5EF4-FFF2-40B4-BE49-F238E27FC236}">
                <a16:creationId xmlns:a16="http://schemas.microsoft.com/office/drawing/2014/main" id="{B8262D01-583A-4CC3-81D7-495765E1E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76600"/>
            <a:ext cx="1706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Enhanced image</a:t>
            </a:r>
          </a:p>
        </p:txBody>
      </p:sp>
      <p:sp>
        <p:nvSpPr>
          <p:cNvPr id="65547" name="Text Box 9">
            <a:extLst>
              <a:ext uri="{FF2B5EF4-FFF2-40B4-BE49-F238E27FC236}">
                <a16:creationId xmlns:a16="http://schemas.microsoft.com/office/drawing/2014/main" id="{BA5F320A-2150-4E9E-9015-0AEEAE367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48375"/>
            <a:ext cx="1492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Original image</a:t>
            </a:r>
          </a:p>
        </p:txBody>
      </p:sp>
      <p:sp>
        <p:nvSpPr>
          <p:cNvPr id="65548" name="Text Box 10">
            <a:extLst>
              <a:ext uri="{FF2B5EF4-FFF2-40B4-BE49-F238E27FC236}">
                <a16:creationId xmlns:a16="http://schemas.microsoft.com/office/drawing/2014/main" id="{EE7E546B-ED25-4FCE-ACAF-5B42D3AA3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48375"/>
            <a:ext cx="1785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Sharpened image</a:t>
            </a:r>
          </a:p>
        </p:txBody>
      </p:sp>
    </p:spTree>
  </p:cSld>
  <p:clrMapOvr>
    <a:masterClrMapping/>
  </p:clrMapOvr>
  <p:transition advTm="15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>
            <a:extLst>
              <a:ext uri="{FF2B5EF4-FFF2-40B4-BE49-F238E27FC236}">
                <a16:creationId xmlns:a16="http://schemas.microsoft.com/office/drawing/2014/main" id="{8272907A-35D8-4608-815D-8E9626CC04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7587" name="灯片编号占位符 5">
            <a:extLst>
              <a:ext uri="{FF2B5EF4-FFF2-40B4-BE49-F238E27FC236}">
                <a16:creationId xmlns:a16="http://schemas.microsoft.com/office/drawing/2014/main" id="{EF1D9631-350C-496C-885F-839AE9C5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D677E5-1AD3-479F-8423-B7FC0A714F9C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2F369F24-9219-4745-AF6A-09B4128D6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Image Enhancement</a:t>
            </a:r>
          </a:p>
        </p:txBody>
      </p:sp>
      <p:sp>
        <p:nvSpPr>
          <p:cNvPr id="67589" name="Rectangle 3">
            <a:extLst>
              <a:ext uri="{FF2B5EF4-FFF2-40B4-BE49-F238E27FC236}">
                <a16:creationId xmlns:a16="http://schemas.microsoft.com/office/drawing/2014/main" id="{D1586875-CCC5-46D8-BF17-DB402CF62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7590" name="Picture 4" descr="20">
            <a:extLst>
              <a:ext uri="{FF2B5EF4-FFF2-40B4-BE49-F238E27FC236}">
                <a16:creationId xmlns:a16="http://schemas.microsoft.com/office/drawing/2014/main" id="{B2A710FD-FFAC-404E-B2A9-21B35C44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28713"/>
            <a:ext cx="85725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>
            <a:extLst>
              <a:ext uri="{FF2B5EF4-FFF2-40B4-BE49-F238E27FC236}">
                <a16:creationId xmlns:a16="http://schemas.microsoft.com/office/drawing/2014/main" id="{651A5B05-D64C-4D33-A9D1-7D3BE7B4D6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9635" name="灯片编号占位符 5">
            <a:extLst>
              <a:ext uri="{FF2B5EF4-FFF2-40B4-BE49-F238E27FC236}">
                <a16:creationId xmlns:a16="http://schemas.microsoft.com/office/drawing/2014/main" id="{972894BD-6F97-4C78-8B1C-672A797C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10F0D9-C666-4A57-A1D0-1EB50EEF102A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F911A424-86EE-4B25-AADB-43D0FF5A40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Image Restoration</a:t>
            </a:r>
          </a:p>
        </p:txBody>
      </p:sp>
      <p:sp>
        <p:nvSpPr>
          <p:cNvPr id="69637" name="Rectangle 3">
            <a:extLst>
              <a:ext uri="{FF2B5EF4-FFF2-40B4-BE49-F238E27FC236}">
                <a16:creationId xmlns:a16="http://schemas.microsoft.com/office/drawing/2014/main" id="{75C318BB-4302-40C5-8BBD-828C7BE2FB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图像复原：改进图像质量。</a:t>
            </a:r>
          </a:p>
          <a:p>
            <a:pPr lvl="1" eaLnBrk="1" hangingPunct="1"/>
            <a:r>
              <a:rPr kumimoji="1" lang="zh-CN" altLang="en-US" sz="1800"/>
              <a:t>把退化、模糊了的图像复原</a:t>
            </a:r>
            <a:r>
              <a:rPr kumimoji="1" lang="en-US" altLang="zh-CN" sz="1800"/>
              <a:t>.</a:t>
            </a:r>
            <a:r>
              <a:rPr kumimoji="1" lang="zh-CN" altLang="en-US" sz="1800"/>
              <a:t>包括图像辐射校正和几何校正等</a:t>
            </a:r>
            <a:endParaRPr lang="zh-CN" altLang="en-US" sz="1800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图像增强是主观的</a:t>
            </a:r>
            <a:r>
              <a:rPr lang="en-US" altLang="zh-CN"/>
              <a:t>,</a:t>
            </a:r>
            <a:r>
              <a:rPr lang="zh-CN" altLang="en-US"/>
              <a:t>而图像复原是客观的。</a:t>
            </a:r>
          </a:p>
          <a:p>
            <a:pPr lvl="1" eaLnBrk="1" hangingPunct="1"/>
            <a:r>
              <a:rPr lang="zh-CN" altLang="en-US" sz="1800"/>
              <a:t>复原技术倾向于以图像退化的数学或概率模型为基础。</a:t>
            </a:r>
          </a:p>
          <a:p>
            <a:pPr lvl="1" eaLnBrk="1" hangingPunct="1"/>
            <a:r>
              <a:rPr lang="zh-CN" altLang="en-US" sz="1800"/>
              <a:t>增强以怎样构成好的增强效果这种人的主观偏爱为基础。 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69638" name="Picture 4" descr="2">
            <a:extLst>
              <a:ext uri="{FF2B5EF4-FFF2-40B4-BE49-F238E27FC236}">
                <a16:creationId xmlns:a16="http://schemas.microsoft.com/office/drawing/2014/main" id="{3C3916C3-368B-4EF6-B300-2C834BAE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200400"/>
            <a:ext cx="65722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Rectangle 5">
            <a:extLst>
              <a:ext uri="{FF2B5EF4-FFF2-40B4-BE49-F238E27FC236}">
                <a16:creationId xmlns:a16="http://schemas.microsoft.com/office/drawing/2014/main" id="{AF25ACC6-4E7A-4174-B469-522BE999A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14800"/>
            <a:ext cx="1524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</a:rPr>
              <a:t>Restoration of image from Hubble Space Telescope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>
            <a:extLst>
              <a:ext uri="{FF2B5EF4-FFF2-40B4-BE49-F238E27FC236}">
                <a16:creationId xmlns:a16="http://schemas.microsoft.com/office/drawing/2014/main" id="{333F1E60-5E2A-44D4-AA95-ACD7D0AB676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0659" name="灯片编号占位符 5">
            <a:extLst>
              <a:ext uri="{FF2B5EF4-FFF2-40B4-BE49-F238E27FC236}">
                <a16:creationId xmlns:a16="http://schemas.microsoft.com/office/drawing/2014/main" id="{0AD77CAD-13CC-44D3-96C0-590240EC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A147F8-7645-493E-8225-9D79BC9161D0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81431222-468C-4867-A1D7-8E2553F17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Arial" panose="020B0604020202020204" pitchFamily="34" charset="0"/>
              </a:rPr>
              <a:t>Image Restoration</a:t>
            </a:r>
          </a:p>
        </p:txBody>
      </p:sp>
      <p:pic>
        <p:nvPicPr>
          <p:cNvPr id="70661" name="Picture 3" descr="fig1">
            <a:extLst>
              <a:ext uri="{FF2B5EF4-FFF2-40B4-BE49-F238E27FC236}">
                <a16:creationId xmlns:a16="http://schemas.microsoft.com/office/drawing/2014/main" id="{C9163004-54F9-44A9-ACA6-22C75478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2133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4" descr="fig1">
            <a:extLst>
              <a:ext uri="{FF2B5EF4-FFF2-40B4-BE49-F238E27FC236}">
                <a16:creationId xmlns:a16="http://schemas.microsoft.com/office/drawing/2014/main" id="{DE617ACD-E979-4EE8-9CD4-D756E0DD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2057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5" descr="fig1">
            <a:extLst>
              <a:ext uri="{FF2B5EF4-FFF2-40B4-BE49-F238E27FC236}">
                <a16:creationId xmlns:a16="http://schemas.microsoft.com/office/drawing/2014/main" id="{546A1544-15AF-4803-BDA7-7D421D48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14800"/>
            <a:ext cx="2133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6" descr="fig1">
            <a:extLst>
              <a:ext uri="{FF2B5EF4-FFF2-40B4-BE49-F238E27FC236}">
                <a16:creationId xmlns:a16="http://schemas.microsoft.com/office/drawing/2014/main" id="{5820BEFE-0243-4CE8-AF44-F183F2E3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2133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5" name="Text Box 7">
            <a:extLst>
              <a:ext uri="{FF2B5EF4-FFF2-40B4-BE49-F238E27FC236}">
                <a16:creationId xmlns:a16="http://schemas.microsoft.com/office/drawing/2014/main" id="{50062A74-5E42-4A46-828A-B62E1087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040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Distorted image</a:t>
            </a:r>
          </a:p>
        </p:txBody>
      </p:sp>
      <p:sp>
        <p:nvSpPr>
          <p:cNvPr id="70666" name="Text Box 8">
            <a:extLst>
              <a:ext uri="{FF2B5EF4-FFF2-40B4-BE49-F238E27FC236}">
                <a16:creationId xmlns:a16="http://schemas.microsoft.com/office/drawing/2014/main" id="{2B90B22A-76A5-4C10-9942-1EABFF5EB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200400"/>
            <a:ext cx="1617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Restored image</a:t>
            </a:r>
          </a:p>
        </p:txBody>
      </p:sp>
      <p:sp>
        <p:nvSpPr>
          <p:cNvPr id="70667" name="Text Box 9">
            <a:extLst>
              <a:ext uri="{FF2B5EF4-FFF2-40B4-BE49-F238E27FC236}">
                <a16:creationId xmlns:a16="http://schemas.microsoft.com/office/drawing/2014/main" id="{46911923-93EE-4172-BA8B-27E73097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867400"/>
            <a:ext cx="2568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Geometric distorted image</a:t>
            </a:r>
          </a:p>
        </p:txBody>
      </p:sp>
      <p:sp>
        <p:nvSpPr>
          <p:cNvPr id="70668" name="Text Box 10">
            <a:extLst>
              <a:ext uri="{FF2B5EF4-FFF2-40B4-BE49-F238E27FC236}">
                <a16:creationId xmlns:a16="http://schemas.microsoft.com/office/drawing/2014/main" id="{D5DA6BE4-68C5-42FD-B4FA-7D9736ED9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17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Restored image</a:t>
            </a:r>
          </a:p>
        </p:txBody>
      </p:sp>
    </p:spTree>
  </p:cSld>
  <p:clrMapOvr>
    <a:masterClrMapping/>
  </p:clrMapOvr>
  <p:transition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1">
            <a:extLst>
              <a:ext uri="{FF2B5EF4-FFF2-40B4-BE49-F238E27FC236}">
                <a16:creationId xmlns:a16="http://schemas.microsoft.com/office/drawing/2014/main" id="{91089E4E-7551-46BF-8697-5BAE13EA33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171" name="灯片编号占位符 3">
            <a:extLst>
              <a:ext uri="{FF2B5EF4-FFF2-40B4-BE49-F238E27FC236}">
                <a16:creationId xmlns:a16="http://schemas.microsoft.com/office/drawing/2014/main" id="{DDCC5EEE-6EC2-43BE-AB24-36BEDB74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5CED93-60D2-44CD-BEBB-0607D05115B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172" name="AutoShape 2">
            <a:extLst>
              <a:ext uri="{FF2B5EF4-FFF2-40B4-BE49-F238E27FC236}">
                <a16:creationId xmlns:a16="http://schemas.microsoft.com/office/drawing/2014/main" id="{544B3F27-AD8C-4967-830A-90434B96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505200"/>
            <a:ext cx="990600" cy="838200"/>
          </a:xfrm>
          <a:custGeom>
            <a:avLst/>
            <a:gdLst>
              <a:gd name="T0" fmla="*/ 1488234743 w 21600"/>
              <a:gd name="T1" fmla="*/ 0 h 21600"/>
              <a:gd name="T2" fmla="*/ 892901662 w 21600"/>
              <a:gd name="T3" fmla="*/ 420740427 h 21600"/>
              <a:gd name="T4" fmla="*/ 0 w 21600"/>
              <a:gd name="T5" fmla="*/ 1051909723 h 21600"/>
              <a:gd name="T6" fmla="*/ 892901662 w 21600"/>
              <a:gd name="T7" fmla="*/ 1262221127 h 21600"/>
              <a:gd name="T8" fmla="*/ 1785805480 w 21600"/>
              <a:gd name="T9" fmla="*/ 876542062 h 21600"/>
              <a:gd name="T10" fmla="*/ 2083470828 w 21600"/>
              <a:gd name="T11" fmla="*/ 42074042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73" name="Object 3">
            <a:extLst>
              <a:ext uri="{FF2B5EF4-FFF2-40B4-BE49-F238E27FC236}">
                <a16:creationId xmlns:a16="http://schemas.microsoft.com/office/drawing/2014/main" id="{F774A0F8-D9BC-4277-874D-DCB794FBC0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371600"/>
          <a:ext cx="38481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Image" r:id="rId3" imgW="7619048" imgH="7619048" progId="Photoshop.Image.7">
                  <p:embed/>
                </p:oleObj>
              </mc:Choice>
              <mc:Fallback>
                <p:oleObj name="Image" r:id="rId3" imgW="7619048" imgH="761904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3848100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4">
            <a:extLst>
              <a:ext uri="{FF2B5EF4-FFF2-40B4-BE49-F238E27FC236}">
                <a16:creationId xmlns:a16="http://schemas.microsoft.com/office/drawing/2014/main" id="{0A47CB1A-7EFC-4E5F-93C5-2189B88D4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276600"/>
          <a:ext cx="2362200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Image" r:id="rId5" imgW="3583480" imgH="3049771" progId="Photoshop.Image.5">
                  <p:embed/>
                </p:oleObj>
              </mc:Choice>
              <mc:Fallback>
                <p:oleObj name="Image" r:id="rId5" imgW="3583480" imgH="3049771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276600"/>
                        <a:ext cx="2362200" cy="20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" name="Group 5">
            <a:extLst>
              <a:ext uri="{FF2B5EF4-FFF2-40B4-BE49-F238E27FC236}">
                <a16:creationId xmlns:a16="http://schemas.microsoft.com/office/drawing/2014/main" id="{0081700A-FFF4-4A7D-89AD-FA356634BCB5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1905000"/>
            <a:ext cx="152400" cy="152400"/>
            <a:chOff x="1152" y="1920"/>
            <a:chExt cx="576" cy="528"/>
          </a:xfrm>
        </p:grpSpPr>
        <p:sp>
          <p:nvSpPr>
            <p:cNvPr id="7177" name="Line 6">
              <a:extLst>
                <a:ext uri="{FF2B5EF4-FFF2-40B4-BE49-F238E27FC236}">
                  <a16:creationId xmlns:a16="http://schemas.microsoft.com/office/drawing/2014/main" id="{CC803FDF-7EC5-4880-A835-D015CF316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57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8" name="Line 7">
              <a:extLst>
                <a:ext uri="{FF2B5EF4-FFF2-40B4-BE49-F238E27FC236}">
                  <a16:creationId xmlns:a16="http://schemas.microsoft.com/office/drawing/2014/main" id="{1D0B12AF-A1EC-404E-934B-E8056B2A9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57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Line 8">
              <a:extLst>
                <a:ext uri="{FF2B5EF4-FFF2-40B4-BE49-F238E27FC236}">
                  <a16:creationId xmlns:a16="http://schemas.microsoft.com/office/drawing/2014/main" id="{BDDEC0A4-EDDF-45AC-B28C-CFE63BA30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Line 9">
              <a:extLst>
                <a:ext uri="{FF2B5EF4-FFF2-40B4-BE49-F238E27FC236}">
                  <a16:creationId xmlns:a16="http://schemas.microsoft.com/office/drawing/2014/main" id="{5DA51B94-49E6-4D5F-A28C-5BCA2E829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920"/>
              <a:ext cx="0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176" name="Object 10">
            <a:extLst>
              <a:ext uri="{FF2B5EF4-FFF2-40B4-BE49-F238E27FC236}">
                <a16:creationId xmlns:a16="http://schemas.microsoft.com/office/drawing/2014/main" id="{CF7C11A7-311D-4A7E-A4CD-C73EC9813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8800" y="914400"/>
          <a:ext cx="4546600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Image" r:id="rId7" imgW="5231746" imgH="2425397" progId="Photoshop.Image.7">
                  <p:embed/>
                </p:oleObj>
              </mc:Choice>
              <mc:Fallback>
                <p:oleObj name="Image" r:id="rId7" imgW="5231746" imgH="2425397" progId="Photoshop.Image.7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914400"/>
                        <a:ext cx="4546600" cy="224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>
            <a:extLst>
              <a:ext uri="{FF2B5EF4-FFF2-40B4-BE49-F238E27FC236}">
                <a16:creationId xmlns:a16="http://schemas.microsoft.com/office/drawing/2014/main" id="{6CCC3A3A-2AC6-4821-8260-A0453A74E0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2707" name="灯片编号占位符 5">
            <a:extLst>
              <a:ext uri="{FF2B5EF4-FFF2-40B4-BE49-F238E27FC236}">
                <a16:creationId xmlns:a16="http://schemas.microsoft.com/office/drawing/2014/main" id="{2AE3394E-2A12-46A9-A68E-61D6441A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E8C623-C7FD-4F29-AFB4-56C22D3B337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2708" name="Rectangle 2">
            <a:extLst>
              <a:ext uri="{FF2B5EF4-FFF2-40B4-BE49-F238E27FC236}">
                <a16:creationId xmlns:a16="http://schemas.microsoft.com/office/drawing/2014/main" id="{F94B8995-5CAB-40F4-9161-65DDDD67C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</a:t>
            </a:r>
            <a:r>
              <a:rPr lang="en-US" altLang="zh-TW"/>
              <a:t>Compression</a:t>
            </a:r>
          </a:p>
        </p:txBody>
      </p:sp>
      <p:sp>
        <p:nvSpPr>
          <p:cNvPr id="72709" name="Rectangle 3">
            <a:extLst>
              <a:ext uri="{FF2B5EF4-FFF2-40B4-BE49-F238E27FC236}">
                <a16:creationId xmlns:a16="http://schemas.microsoft.com/office/drawing/2014/main" id="{2B2790DE-8453-4F5E-AE62-C98DC03E9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压缩就是较少的数据量来表示原始图像。减少图像的存储量。</a:t>
            </a:r>
          </a:p>
        </p:txBody>
      </p:sp>
      <p:pic>
        <p:nvPicPr>
          <p:cNvPr id="72710" name="Picture 5" descr="fig1">
            <a:extLst>
              <a:ext uri="{FF2B5EF4-FFF2-40B4-BE49-F238E27FC236}">
                <a16:creationId xmlns:a16="http://schemas.microsoft.com/office/drawing/2014/main" id="{C089669F-2781-48B8-9698-D54873B4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3675"/>
            <a:ext cx="2971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6" descr="fig1">
            <a:extLst>
              <a:ext uri="{FF2B5EF4-FFF2-40B4-BE49-F238E27FC236}">
                <a16:creationId xmlns:a16="http://schemas.microsoft.com/office/drawing/2014/main" id="{389C916B-7D37-44A1-AA8B-5ED767CF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63675"/>
            <a:ext cx="2971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7" descr="fig1">
            <a:extLst>
              <a:ext uri="{FF2B5EF4-FFF2-40B4-BE49-F238E27FC236}">
                <a16:creationId xmlns:a16="http://schemas.microsoft.com/office/drawing/2014/main" id="{95DD68BA-E6EC-4226-A7A9-09AEDF09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06875"/>
            <a:ext cx="2971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3" name="Picture 8" descr="fig1">
            <a:extLst>
              <a:ext uri="{FF2B5EF4-FFF2-40B4-BE49-F238E27FC236}">
                <a16:creationId xmlns:a16="http://schemas.microsoft.com/office/drawing/2014/main" id="{7FAF0463-B88A-4A98-BB62-2ADFD19E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06875"/>
            <a:ext cx="2971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4" name="Text Box 9">
            <a:extLst>
              <a:ext uri="{FF2B5EF4-FFF2-40B4-BE49-F238E27FC236}">
                <a16:creationId xmlns:a16="http://schemas.microsoft.com/office/drawing/2014/main" id="{34B2D15C-7066-4D82-8A8E-8E84D8945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597275"/>
            <a:ext cx="1492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Original image</a:t>
            </a:r>
          </a:p>
        </p:txBody>
      </p:sp>
      <p:sp>
        <p:nvSpPr>
          <p:cNvPr id="72715" name="Text Box 10">
            <a:extLst>
              <a:ext uri="{FF2B5EF4-FFF2-40B4-BE49-F238E27FC236}">
                <a16:creationId xmlns:a16="http://schemas.microsoft.com/office/drawing/2014/main" id="{955BA711-8EAA-40C8-8CB9-CAD4A43AE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97275"/>
            <a:ext cx="2547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Compressed image(1/10)</a:t>
            </a: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2716" name="Text Box 11">
            <a:extLst>
              <a:ext uri="{FF2B5EF4-FFF2-40B4-BE49-F238E27FC236}">
                <a16:creationId xmlns:a16="http://schemas.microsoft.com/office/drawing/2014/main" id="{3F7518A8-7ECD-4E9A-A426-6ACD2569F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340475"/>
            <a:ext cx="2476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Compressed image(1/20)</a:t>
            </a:r>
          </a:p>
        </p:txBody>
      </p:sp>
      <p:sp>
        <p:nvSpPr>
          <p:cNvPr id="72717" name="Text Box 12">
            <a:extLst>
              <a:ext uri="{FF2B5EF4-FFF2-40B4-BE49-F238E27FC236}">
                <a16:creationId xmlns:a16="http://schemas.microsoft.com/office/drawing/2014/main" id="{772244F7-CB9E-4981-B168-CE9319CF7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369050"/>
            <a:ext cx="2476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</a:rPr>
              <a:t>Compressed image(1/30)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>
            <a:extLst>
              <a:ext uri="{FF2B5EF4-FFF2-40B4-BE49-F238E27FC236}">
                <a16:creationId xmlns:a16="http://schemas.microsoft.com/office/drawing/2014/main" id="{53AB0AD8-0EF6-484A-A73E-1A94492E60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3731" name="灯片编号占位符 5">
            <a:extLst>
              <a:ext uri="{FF2B5EF4-FFF2-40B4-BE49-F238E27FC236}">
                <a16:creationId xmlns:a16="http://schemas.microsoft.com/office/drawing/2014/main" id="{97E82EC0-6C9B-4413-B4A2-0EE54DC2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F303F5-2B8B-430B-9D1C-F813D5CBC4B8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3C1788DD-3005-4BE9-AE35-D2D0515E3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</a:t>
            </a:r>
            <a:r>
              <a:rPr lang="en-US" altLang="zh-TW"/>
              <a:t>Segmentation</a:t>
            </a:r>
          </a:p>
        </p:txBody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9A860951-B383-46C2-BFE1-AF3AD55C2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分割过程将一幅图像划分为组成部分或目标物，分割是模式识别的一个重要阶段。</a:t>
            </a:r>
          </a:p>
          <a:p>
            <a:pPr eaLnBrk="1" hangingPunct="1"/>
            <a:r>
              <a:rPr lang="zh-CN" altLang="en-US"/>
              <a:t>自动分割是数字图像处理中最为困难的任务之一。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73734" name="Picture 4" descr="8">
            <a:extLst>
              <a:ext uri="{FF2B5EF4-FFF2-40B4-BE49-F238E27FC236}">
                <a16:creationId xmlns:a16="http://schemas.microsoft.com/office/drawing/2014/main" id="{150EF766-F37D-4E56-8CD3-E440C32E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r="14635"/>
          <a:stretch>
            <a:fillRect/>
          </a:stretch>
        </p:blipFill>
        <p:spPr bwMode="auto">
          <a:xfrm>
            <a:off x="2286000" y="2286000"/>
            <a:ext cx="4419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>
            <a:extLst>
              <a:ext uri="{FF2B5EF4-FFF2-40B4-BE49-F238E27FC236}">
                <a16:creationId xmlns:a16="http://schemas.microsoft.com/office/drawing/2014/main" id="{7FED22C4-7B30-4B70-BE6A-4C55182FD6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5779" name="灯片编号占位符 5">
            <a:extLst>
              <a:ext uri="{FF2B5EF4-FFF2-40B4-BE49-F238E27FC236}">
                <a16:creationId xmlns:a16="http://schemas.microsoft.com/office/drawing/2014/main" id="{AC6C7250-4410-4D16-BED2-C591152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4C356E-6D67-44BC-8CDC-3C0DF801802F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936AFC39-A508-4141-BF3B-6C6B028C7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segmentation</a:t>
            </a:r>
          </a:p>
        </p:txBody>
      </p:sp>
      <p:sp>
        <p:nvSpPr>
          <p:cNvPr id="75781" name="Rectangle 3">
            <a:extLst>
              <a:ext uri="{FF2B5EF4-FFF2-40B4-BE49-F238E27FC236}">
                <a16:creationId xmlns:a16="http://schemas.microsoft.com/office/drawing/2014/main" id="{CA41C4B2-4A12-4AAD-85F5-872260FC9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5782" name="Picture 5">
            <a:extLst>
              <a:ext uri="{FF2B5EF4-FFF2-40B4-BE49-F238E27FC236}">
                <a16:creationId xmlns:a16="http://schemas.microsoft.com/office/drawing/2014/main" id="{A907A3B5-6DD6-4162-8E53-784B5928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5738813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6">
            <a:extLst>
              <a:ext uri="{FF2B5EF4-FFF2-40B4-BE49-F238E27FC236}">
                <a16:creationId xmlns:a16="http://schemas.microsoft.com/office/drawing/2014/main" id="{23AD31BB-663C-4427-81E3-DD67163CB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5354638"/>
            <a:ext cx="4056062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Segmentation with threshold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>
            <a:extLst>
              <a:ext uri="{FF2B5EF4-FFF2-40B4-BE49-F238E27FC236}">
                <a16:creationId xmlns:a16="http://schemas.microsoft.com/office/drawing/2014/main" id="{ACA9F2BC-4EDF-49B8-936F-EFC30F5A3B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7827" name="灯片编号占位符 5">
            <a:extLst>
              <a:ext uri="{FF2B5EF4-FFF2-40B4-BE49-F238E27FC236}">
                <a16:creationId xmlns:a16="http://schemas.microsoft.com/office/drawing/2014/main" id="{0FD25640-653C-43B9-BF06-F9FE9E7B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07820F-F1CC-4C66-B5BE-72B16DA501D8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BC567BAB-356D-42B1-AA61-9BDF08829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Examples--mosaic</a:t>
            </a:r>
          </a:p>
        </p:txBody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1B9C6482-AA8E-403E-B898-2F8B382C6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77830" name="Picture 4" descr="12">
            <a:extLst>
              <a:ext uri="{FF2B5EF4-FFF2-40B4-BE49-F238E27FC236}">
                <a16:creationId xmlns:a16="http://schemas.microsoft.com/office/drawing/2014/main" id="{099C1465-ECAB-43E8-AE06-D8A6346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19163"/>
            <a:ext cx="76962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>
            <a:extLst>
              <a:ext uri="{FF2B5EF4-FFF2-40B4-BE49-F238E27FC236}">
                <a16:creationId xmlns:a16="http://schemas.microsoft.com/office/drawing/2014/main" id="{5A1A5C96-6BAA-43F3-A73C-FAD9CB12B9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9875" name="灯片编号占位符 5">
            <a:extLst>
              <a:ext uri="{FF2B5EF4-FFF2-40B4-BE49-F238E27FC236}">
                <a16:creationId xmlns:a16="http://schemas.microsoft.com/office/drawing/2014/main" id="{18E08FFC-5B45-457F-BDFB-0A491111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872F4D-C658-46E0-9157-B4CE69F4E41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4449496B-E7D0-4848-BD33-527284E1B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F5146603-A659-40B0-80F9-6F925CF00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Face morphing(</a:t>
            </a:r>
            <a:r>
              <a:rPr lang="zh-CN" altLang="en-US"/>
              <a:t>图像变形</a:t>
            </a:r>
            <a:r>
              <a:rPr lang="en-US" altLang="zh-CN"/>
              <a:t>)</a:t>
            </a:r>
          </a:p>
        </p:txBody>
      </p:sp>
      <p:pic>
        <p:nvPicPr>
          <p:cNvPr id="79878" name="Picture 4" descr="13">
            <a:extLst>
              <a:ext uri="{FF2B5EF4-FFF2-40B4-BE49-F238E27FC236}">
                <a16:creationId xmlns:a16="http://schemas.microsoft.com/office/drawing/2014/main" id="{995B01AF-0172-47D7-9460-C9A1D931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382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043E64C2-4BB0-4EB6-8078-FB04BFFDF7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1923" name="灯片编号占位符 5">
            <a:extLst>
              <a:ext uri="{FF2B5EF4-FFF2-40B4-BE49-F238E27FC236}">
                <a16:creationId xmlns:a16="http://schemas.microsoft.com/office/drawing/2014/main" id="{AD05B252-ACE4-4623-94D0-AF16DC64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B6CFB4-7989-480F-B55D-E1B8A15AA7B6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9DA71948-3B5C-4BC4-8256-0DCEBBFE1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66457503-3420-4560-A210-FD9CFA120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Special Effects</a:t>
            </a:r>
          </a:p>
          <a:p>
            <a:pPr eaLnBrk="1" hangingPunct="1"/>
            <a:endParaRPr lang="en-US" altLang="zh-CN"/>
          </a:p>
        </p:txBody>
      </p:sp>
      <p:pic>
        <p:nvPicPr>
          <p:cNvPr id="81926" name="Picture 4" descr="5">
            <a:extLst>
              <a:ext uri="{FF2B5EF4-FFF2-40B4-BE49-F238E27FC236}">
                <a16:creationId xmlns:a16="http://schemas.microsoft.com/office/drawing/2014/main" id="{A616D1A6-CA96-4F52-8BAA-64A8F0BA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00225"/>
            <a:ext cx="85534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3">
            <a:extLst>
              <a:ext uri="{FF2B5EF4-FFF2-40B4-BE49-F238E27FC236}">
                <a16:creationId xmlns:a16="http://schemas.microsoft.com/office/drawing/2014/main" id="{A6DFD41D-D252-4842-88C4-E4B031036D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3971" name="灯片编号占位符 5">
            <a:extLst>
              <a:ext uri="{FF2B5EF4-FFF2-40B4-BE49-F238E27FC236}">
                <a16:creationId xmlns:a16="http://schemas.microsoft.com/office/drawing/2014/main" id="{089544DC-540E-42ED-BE7B-0AC6D909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CB4C4E-6DA0-49CE-BB02-1E439655AC7F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5D2CA38-005B-4325-8A26-71BBA6D1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D5D83E8D-D9C6-4FB6-BCC7-3AB59916E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Face Detection</a:t>
            </a:r>
          </a:p>
        </p:txBody>
      </p:sp>
      <p:pic>
        <p:nvPicPr>
          <p:cNvPr id="83974" name="Picture 4" descr="10">
            <a:extLst>
              <a:ext uri="{FF2B5EF4-FFF2-40B4-BE49-F238E27FC236}">
                <a16:creationId xmlns:a16="http://schemas.microsoft.com/office/drawing/2014/main" id="{5E5ACFDC-7A35-4EC8-9C09-B3538C43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1531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>
            <a:extLst>
              <a:ext uri="{FF2B5EF4-FFF2-40B4-BE49-F238E27FC236}">
                <a16:creationId xmlns:a16="http://schemas.microsoft.com/office/drawing/2014/main" id="{E647D5A4-1FFF-4978-AC89-2550187B00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6019" name="灯片编号占位符 5">
            <a:extLst>
              <a:ext uri="{FF2B5EF4-FFF2-40B4-BE49-F238E27FC236}">
                <a16:creationId xmlns:a16="http://schemas.microsoft.com/office/drawing/2014/main" id="{1E5F2E68-A1DC-4103-81CB-3CDADEB5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3E59B8-5545-4DF2-A065-BE474C58083A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C2A9C520-AF70-4978-A137-C4F419B67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27AB4096-B0FF-456A-AD0E-2E850D0FA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Biometrics: Fingerprint recognition</a:t>
            </a:r>
          </a:p>
        </p:txBody>
      </p:sp>
      <p:pic>
        <p:nvPicPr>
          <p:cNvPr id="86022" name="Picture 4" descr="15">
            <a:extLst>
              <a:ext uri="{FF2B5EF4-FFF2-40B4-BE49-F238E27FC236}">
                <a16:creationId xmlns:a16="http://schemas.microsoft.com/office/drawing/2014/main" id="{CD6CE83A-9F38-442A-99D1-2AF6E5A1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1150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3">
            <a:extLst>
              <a:ext uri="{FF2B5EF4-FFF2-40B4-BE49-F238E27FC236}">
                <a16:creationId xmlns:a16="http://schemas.microsoft.com/office/drawing/2014/main" id="{7A834F79-57EE-49C3-9FA3-6381ACC68F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8067" name="灯片编号占位符 5">
            <a:extLst>
              <a:ext uri="{FF2B5EF4-FFF2-40B4-BE49-F238E27FC236}">
                <a16:creationId xmlns:a16="http://schemas.microsoft.com/office/drawing/2014/main" id="{5C26F762-577C-4B81-ACDD-747A0FFF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2780A6-3EDC-4651-889A-092EE59F7E6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A1F31EC2-F238-415F-B28D-BBB09F6CA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88591B2B-C0A8-48EB-A7DA-3F81C64FA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Biometrics: Iris recognition</a:t>
            </a:r>
            <a:endParaRPr lang="en-US" altLang="zh-CN"/>
          </a:p>
        </p:txBody>
      </p:sp>
      <p:pic>
        <p:nvPicPr>
          <p:cNvPr id="88070" name="Picture 4" descr="16">
            <a:extLst>
              <a:ext uri="{FF2B5EF4-FFF2-40B4-BE49-F238E27FC236}">
                <a16:creationId xmlns:a16="http://schemas.microsoft.com/office/drawing/2014/main" id="{4784FCEB-E2CA-4420-BB00-BB5ECF8EC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7721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>
            <a:extLst>
              <a:ext uri="{FF2B5EF4-FFF2-40B4-BE49-F238E27FC236}">
                <a16:creationId xmlns:a16="http://schemas.microsoft.com/office/drawing/2014/main" id="{34EEF2DE-FBC5-451E-94E6-4822B4CDBE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0115" name="灯片编号占位符 5">
            <a:extLst>
              <a:ext uri="{FF2B5EF4-FFF2-40B4-BE49-F238E27FC236}">
                <a16:creationId xmlns:a16="http://schemas.microsoft.com/office/drawing/2014/main" id="{95133FF3-AFAD-46F3-8DC2-C769DABE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868A65-2577-4987-AB67-3534F22E91EE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F716D6FF-A8D4-40DB-B39E-B8BAB4CB7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Image Processing Examples</a:t>
            </a:r>
          </a:p>
        </p:txBody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B5E4DDB5-7AB6-4E21-AE35-1EF6D85C5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Handwriting recognition</a:t>
            </a:r>
          </a:p>
        </p:txBody>
      </p:sp>
      <p:pic>
        <p:nvPicPr>
          <p:cNvPr id="90118" name="Picture 4" descr="14">
            <a:extLst>
              <a:ext uri="{FF2B5EF4-FFF2-40B4-BE49-F238E27FC236}">
                <a16:creationId xmlns:a16="http://schemas.microsoft.com/office/drawing/2014/main" id="{02C75BC8-68C4-4693-8C24-A2D342E4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6295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5">
            <a:extLst>
              <a:ext uri="{FF2B5EF4-FFF2-40B4-BE49-F238E27FC236}">
                <a16:creationId xmlns:a16="http://schemas.microsoft.com/office/drawing/2014/main" id="{8AAF4A1B-838B-440F-95ED-05672A54A0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195" name="灯片编号占位符 7">
            <a:extLst>
              <a:ext uri="{FF2B5EF4-FFF2-40B4-BE49-F238E27FC236}">
                <a16:creationId xmlns:a16="http://schemas.microsoft.com/office/drawing/2014/main" id="{5067F478-D8C8-43D2-A8E0-567660B6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F6D496-E3A3-4277-8464-315A350F52F6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58E423C-7393-4DF5-A637-2E6BE66D9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 </a:t>
            </a:r>
            <a:r>
              <a:rPr lang="zh-CN" altLang="en-US"/>
              <a:t>数字图像处理的发展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FE8C95FF-1777-4933-870A-A8E9F0FDE8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066800"/>
            <a:ext cx="7967662" cy="4953000"/>
          </a:xfrm>
        </p:spPr>
        <p:txBody>
          <a:bodyPr/>
          <a:lstStyle/>
          <a:p>
            <a:pPr eaLnBrk="1" hangingPunct="1"/>
            <a:r>
              <a:rPr lang="en-US" altLang="zh-CN" sz="2400"/>
              <a:t>1920s</a:t>
            </a:r>
            <a:r>
              <a:rPr lang="zh-CN" altLang="en-US" sz="2400"/>
              <a:t>。</a:t>
            </a:r>
            <a:r>
              <a:rPr lang="zh-CN" altLang="en-US" sz="2400" b="1">
                <a:solidFill>
                  <a:srgbClr val="0070C0"/>
                </a:solidFill>
              </a:rPr>
              <a:t>利用</a:t>
            </a:r>
            <a:r>
              <a:rPr lang="en-US" altLang="zh-CN" sz="2400" b="1">
                <a:solidFill>
                  <a:srgbClr val="0070C0"/>
                </a:solidFill>
              </a:rPr>
              <a:t>Bartlane</a:t>
            </a:r>
            <a:r>
              <a:rPr lang="zh-CN" altLang="en-US" sz="2400" b="1">
                <a:solidFill>
                  <a:srgbClr val="0070C0"/>
                </a:solidFill>
              </a:rPr>
              <a:t>电缆图片传输系统</a:t>
            </a:r>
            <a:r>
              <a:rPr lang="zh-CN" altLang="en-US" sz="2400"/>
              <a:t>，横跨大西洋从伦敦往纽约传送第一幅数字图像，使传输时间由一个多星期减少到</a:t>
            </a:r>
            <a:r>
              <a:rPr lang="en-US" altLang="zh-CN" sz="2400"/>
              <a:t>3</a:t>
            </a:r>
            <a:r>
              <a:rPr lang="zh-CN" altLang="en-US" sz="2400"/>
              <a:t>小时。</a:t>
            </a:r>
          </a:p>
          <a:p>
            <a:pPr lvl="1" eaLnBrk="1" hangingPunct="1"/>
            <a:r>
              <a:rPr lang="zh-CN" altLang="en-US" sz="2000"/>
              <a:t>首先对图像进行编码，然后在接收端用一台电报打印机利用字符模拟中间色调，把图像还原出来。</a:t>
            </a:r>
          </a:p>
        </p:txBody>
      </p:sp>
      <p:graphicFrame>
        <p:nvGraphicFramePr>
          <p:cNvPr id="8198" name="Object 4">
            <a:extLst>
              <a:ext uri="{FF2B5EF4-FFF2-40B4-BE49-F238E27FC236}">
                <a16:creationId xmlns:a16="http://schemas.microsoft.com/office/drawing/2014/main" id="{B0706BBD-CD61-4281-8FCA-AE35B07CD10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19200" y="2895600"/>
          <a:ext cx="480060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CorelPhotoPaint.Image.8" r:id="rId4" imgW="4929524" imgH="1463167" progId="CorelPhotoPaint.Image.8">
                  <p:embed/>
                </p:oleObj>
              </mc:Choice>
              <mc:Fallback>
                <p:oleObj name="CorelPhotoPaint.Image.8" r:id="rId4" imgW="4929524" imgH="1463167" progId="CorelPhotoPaint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5219"/>
                      <a:stretch>
                        <a:fillRect/>
                      </a:stretch>
                    </p:blipFill>
                    <p:spPr bwMode="auto">
                      <a:xfrm>
                        <a:off x="1219200" y="2895600"/>
                        <a:ext cx="4800600" cy="318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6">
            <a:extLst>
              <a:ext uri="{FF2B5EF4-FFF2-40B4-BE49-F238E27FC236}">
                <a16:creationId xmlns:a16="http://schemas.microsoft.com/office/drawing/2014/main" id="{D95200FE-4A66-466C-9DAD-BAAC35E2A94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72200" y="3581400"/>
          <a:ext cx="2068513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CorelPhotoPaint.Image.8" r:id="rId6" imgW="4929524" imgH="1463167" progId="CorelPhotoPaint.Image.8">
                  <p:embed/>
                </p:oleObj>
              </mc:Choice>
              <mc:Fallback>
                <p:oleObj name="CorelPhotoPaint.Image.8" r:id="rId6" imgW="4929524" imgH="1463167" progId="CorelPhotoPaint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3907"/>
                      <a:stretch>
                        <a:fillRect/>
                      </a:stretch>
                    </p:blipFill>
                    <p:spPr bwMode="auto">
                      <a:xfrm>
                        <a:off x="6172200" y="3581400"/>
                        <a:ext cx="2068513" cy="235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>
            <a:extLst>
              <a:ext uri="{FF2B5EF4-FFF2-40B4-BE49-F238E27FC236}">
                <a16:creationId xmlns:a16="http://schemas.microsoft.com/office/drawing/2014/main" id="{94C38B9C-2957-4C06-BAD2-A42D78D337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2163" name="灯片编号占位符 5">
            <a:extLst>
              <a:ext uri="{FF2B5EF4-FFF2-40B4-BE49-F238E27FC236}">
                <a16:creationId xmlns:a16="http://schemas.microsoft.com/office/drawing/2014/main" id="{CA5CB714-C765-44A6-A3EE-16414D2A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B8ED36-D876-43D6-874B-791809685572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79E769A5-68AB-4422-ADBF-8E2F4644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457200"/>
          </a:xfrm>
        </p:spPr>
        <p:txBody>
          <a:bodyPr/>
          <a:lstStyle/>
          <a:p>
            <a:pPr eaLnBrk="1" hangingPunct="1"/>
            <a:r>
              <a:rPr lang="en-US" altLang="zh-CN"/>
              <a:t>1.5 </a:t>
            </a:r>
            <a:r>
              <a:rPr lang="zh-CN" altLang="en-US"/>
              <a:t>数字图像处理系统</a:t>
            </a:r>
          </a:p>
        </p:txBody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55731C4-E249-4447-89EE-4301E377D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01000" cy="83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数字图像处理系统：硬件与软件</a:t>
            </a:r>
          </a:p>
          <a:p>
            <a:pPr eaLnBrk="1" hangingPunct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</a:rPr>
              <a:t>硬件：</a:t>
            </a:r>
            <a:endParaRPr lang="zh-CN" altLang="en-US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graphicFrame>
        <p:nvGraphicFramePr>
          <p:cNvPr id="92166" name="Object 4">
            <a:extLst>
              <a:ext uri="{FF2B5EF4-FFF2-40B4-BE49-F238E27FC236}">
                <a16:creationId xmlns:a16="http://schemas.microsoft.com/office/drawing/2014/main" id="{2D298797-44E2-441E-BC19-9A2FC01F1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2333625"/>
          <a:ext cx="5638800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Image" r:id="rId3" imgW="5117460" imgH="2615873" progId="Photoshop.Image.7">
                  <p:embed/>
                </p:oleObj>
              </mc:Choice>
              <mc:Fallback>
                <p:oleObj name="Image" r:id="rId3" imgW="5117460" imgH="261587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2333625"/>
                        <a:ext cx="5638800" cy="288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7" name="Rectangle 5">
            <a:extLst>
              <a:ext uri="{FF2B5EF4-FFF2-40B4-BE49-F238E27FC236}">
                <a16:creationId xmlns:a16="http://schemas.microsoft.com/office/drawing/2014/main" id="{663D0D76-E189-4DDD-9440-8AF38BE5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3449638"/>
            <a:ext cx="1752600" cy="650875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光敏感器件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</a:rPr>
              <a:t>A/D</a:t>
            </a:r>
            <a:r>
              <a:rPr lang="zh-CN" altLang="en-US" sz="1800">
                <a:solidFill>
                  <a:schemeClr val="tx1"/>
                </a:solidFill>
              </a:rPr>
              <a:t>转换装置</a:t>
            </a:r>
          </a:p>
        </p:txBody>
      </p:sp>
      <p:sp>
        <p:nvSpPr>
          <p:cNvPr id="92168" name="Rectangle 6">
            <a:extLst>
              <a:ext uri="{FF2B5EF4-FFF2-40B4-BE49-F238E27FC236}">
                <a16:creationId xmlns:a16="http://schemas.microsoft.com/office/drawing/2014/main" id="{1D19DA9E-96EF-4B4E-8044-7DC89A41A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135438"/>
            <a:ext cx="3352800" cy="1200150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</a:rPr>
              <a:t>软拷贝形式</a:t>
            </a:r>
            <a:r>
              <a:rPr lang="en-US" altLang="zh-CN" sz="1800">
                <a:solidFill>
                  <a:schemeClr val="tx1"/>
                </a:solidFill>
              </a:rPr>
              <a:t>: CRT, LCD,</a:t>
            </a:r>
            <a:r>
              <a:rPr lang="zh-CN" altLang="en-US" sz="1800">
                <a:solidFill>
                  <a:schemeClr val="tx1"/>
                </a:solidFill>
              </a:rPr>
              <a:t>投影仪等暂时性显示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</a:rPr>
              <a:t>硬拷贝形式</a:t>
            </a:r>
            <a:r>
              <a:rPr lang="zh-CN" altLang="en-US" sz="1800">
                <a:solidFill>
                  <a:schemeClr val="tx1"/>
                </a:solidFill>
              </a:rPr>
              <a:t>：打印机等将图像输出到物理介质等永久显示</a:t>
            </a:r>
          </a:p>
        </p:txBody>
      </p:sp>
      <p:sp>
        <p:nvSpPr>
          <p:cNvPr id="92169" name="Rectangle 7">
            <a:extLst>
              <a:ext uri="{FF2B5EF4-FFF2-40B4-BE49-F238E27FC236}">
                <a16:creationId xmlns:a16="http://schemas.microsoft.com/office/drawing/2014/main" id="{AACCB31E-689D-45DB-9329-A1F4EA0D9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5216525"/>
            <a:ext cx="4800600" cy="6508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在线存储：硬盘、</a:t>
            </a:r>
            <a:r>
              <a:rPr lang="en-US" altLang="zh-CN" sz="1800">
                <a:solidFill>
                  <a:schemeClr val="tx1"/>
                </a:solidFill>
              </a:rPr>
              <a:t>U</a:t>
            </a:r>
            <a:r>
              <a:rPr lang="zh-CN" altLang="en-US" sz="1800">
                <a:solidFill>
                  <a:schemeClr val="tx1"/>
                </a:solidFill>
              </a:rPr>
              <a:t>盘、活动硬盘、光盘等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档案存储：磁盘阵列、磁带库、光盘塔等</a:t>
            </a:r>
          </a:p>
        </p:txBody>
      </p:sp>
      <p:sp>
        <p:nvSpPr>
          <p:cNvPr id="92170" name="Rectangle 8">
            <a:extLst>
              <a:ext uri="{FF2B5EF4-FFF2-40B4-BE49-F238E27FC236}">
                <a16:creationId xmlns:a16="http://schemas.microsoft.com/office/drawing/2014/main" id="{C7DD7867-1279-4531-A6B4-5444797F1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1704975"/>
            <a:ext cx="5257800" cy="650875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静止图像通信，如电报、传真和图文电视等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活动图像通信，如电视、可视电话等。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>
            <a:extLst>
              <a:ext uri="{FF2B5EF4-FFF2-40B4-BE49-F238E27FC236}">
                <a16:creationId xmlns:a16="http://schemas.microsoft.com/office/drawing/2014/main" id="{9A324B5A-E01D-42E4-9FC5-3217E6ED9B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3187" name="灯片编号占位符 5">
            <a:extLst>
              <a:ext uri="{FF2B5EF4-FFF2-40B4-BE49-F238E27FC236}">
                <a16:creationId xmlns:a16="http://schemas.microsoft.com/office/drawing/2014/main" id="{DDF047DE-3668-42AF-95AC-A202209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1EEC83-8999-4F4D-BB24-BACC2C01C7B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84EF2396-428F-444F-A19C-9572CD5BB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F0378AFF-C9CB-4ADC-BCFA-B6228D841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主机</a:t>
            </a:r>
            <a:endParaRPr lang="zh-CN" altLang="en-US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1800"/>
              <a:t>微机或工作站为主，配以</a:t>
            </a:r>
            <a:r>
              <a:rPr lang="zh-CN" altLang="en-US" sz="1800" b="1">
                <a:solidFill>
                  <a:srgbClr val="0070C0"/>
                </a:solidFill>
              </a:rPr>
              <a:t>图像卡</a:t>
            </a:r>
            <a:r>
              <a:rPr lang="zh-CN" altLang="en-US" sz="1800"/>
              <a:t>和外设构成微型图像处理系统。系统成本低，设备紧凑，灵活实用，便于推广</a:t>
            </a:r>
          </a:p>
          <a:p>
            <a:pPr lvl="1" eaLnBrk="1" hangingPunct="1"/>
            <a:r>
              <a:rPr lang="zh-CN" altLang="en-US" sz="1800"/>
              <a:t>大型机：能并行处理，解决数据量大，实时性和处理能力之间的矛盾。</a:t>
            </a:r>
          </a:p>
          <a:p>
            <a:pPr eaLnBrk="1" hangingPunct="1"/>
            <a:endParaRPr lang="zh-CN" altLang="en-US" b="1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图像处理软件</a:t>
            </a:r>
            <a:endParaRPr lang="zh-CN" altLang="en-US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sz="1800"/>
              <a:t>由</a:t>
            </a:r>
            <a:r>
              <a:rPr lang="zh-CN" altLang="en-US" sz="1800">
                <a:solidFill>
                  <a:srgbClr val="0000FF"/>
                </a:solidFill>
              </a:rPr>
              <a:t>系统管理</a:t>
            </a:r>
            <a:r>
              <a:rPr lang="zh-CN" altLang="en-US" sz="1800"/>
              <a:t>、</a:t>
            </a:r>
            <a:r>
              <a:rPr lang="zh-CN" altLang="en-US" sz="1800">
                <a:solidFill>
                  <a:srgbClr val="0000FF"/>
                </a:solidFill>
              </a:rPr>
              <a:t>图像数据管理</a:t>
            </a:r>
            <a:r>
              <a:rPr lang="zh-CN" altLang="en-US" sz="1800"/>
              <a:t>和</a:t>
            </a:r>
            <a:r>
              <a:rPr lang="zh-CN" altLang="en-US" sz="1800">
                <a:solidFill>
                  <a:srgbClr val="0000FF"/>
                </a:solidFill>
              </a:rPr>
              <a:t>图像处理模块</a:t>
            </a:r>
            <a:r>
              <a:rPr lang="zh-CN" altLang="en-US" sz="1800"/>
              <a:t>三部分组成。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>
            <a:extLst>
              <a:ext uri="{FF2B5EF4-FFF2-40B4-BE49-F238E27FC236}">
                <a16:creationId xmlns:a16="http://schemas.microsoft.com/office/drawing/2014/main" id="{FAC196D4-DA58-4572-A65E-6FE5110CA9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4211" name="灯片编号占位符 5">
            <a:extLst>
              <a:ext uri="{FF2B5EF4-FFF2-40B4-BE49-F238E27FC236}">
                <a16:creationId xmlns:a16="http://schemas.microsoft.com/office/drawing/2014/main" id="{327A3737-3337-4648-9BDD-C6D9DFBF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38A01D-DD17-466A-96C6-55132A0EFABC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E3D2CB67-9EA9-4F4E-83FB-69833EC1E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 </a:t>
            </a:r>
          </a:p>
        </p:txBody>
      </p:sp>
      <p:sp>
        <p:nvSpPr>
          <p:cNvPr id="94213" name="Rectangle 3">
            <a:extLst>
              <a:ext uri="{FF2B5EF4-FFF2-40B4-BE49-F238E27FC236}">
                <a16:creationId xmlns:a16="http://schemas.microsoft.com/office/drawing/2014/main" id="{D96C5612-7850-4A9A-B21B-48B4E2EE1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1.1 </a:t>
            </a:r>
            <a:r>
              <a:rPr lang="zh-CN" altLang="en-US" sz="1800"/>
              <a:t>数字图像处理的概念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1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1.2 </a:t>
            </a:r>
            <a:r>
              <a:rPr lang="zh-CN" altLang="en-US" sz="1800"/>
              <a:t>数字图像处理的发展</a:t>
            </a:r>
          </a:p>
          <a:p>
            <a:pPr lvl="1" eaLnBrk="1" hangingPunct="1"/>
            <a:r>
              <a:rPr lang="en-US" altLang="zh-CN" sz="1600"/>
              <a:t>1921</a:t>
            </a:r>
            <a:r>
              <a:rPr lang="zh-CN" altLang="en-US" sz="1600"/>
              <a:t>；</a:t>
            </a:r>
            <a:r>
              <a:rPr lang="en-US" altLang="zh-CN" sz="1600"/>
              <a:t>1964</a:t>
            </a:r>
            <a:r>
              <a:rPr lang="zh-CN" altLang="en-US" sz="1600"/>
              <a:t>；</a:t>
            </a:r>
            <a:r>
              <a:rPr lang="en-US" altLang="zh-CN" sz="1600"/>
              <a:t>1960s</a:t>
            </a:r>
            <a:r>
              <a:rPr lang="zh-CN" altLang="en-US" sz="1600"/>
              <a:t>末</a:t>
            </a:r>
          </a:p>
          <a:p>
            <a:pPr lvl="1" eaLnBrk="1" hangingPunct="1"/>
            <a:endParaRPr lang="zh-CN" altLang="en-US" sz="16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1.3 </a:t>
            </a:r>
            <a:r>
              <a:rPr lang="zh-CN" altLang="en-US" sz="1800"/>
              <a:t>数字图像的生成方式</a:t>
            </a:r>
          </a:p>
          <a:p>
            <a:pPr lvl="1" eaLnBrk="1" hangingPunct="1"/>
            <a:r>
              <a:rPr lang="zh-CN" altLang="en-US" sz="1600"/>
              <a:t>电磁波，声波，超声波，电子，合成</a:t>
            </a:r>
          </a:p>
          <a:p>
            <a:pPr lvl="1" eaLnBrk="1" hangingPunct="1"/>
            <a:r>
              <a:rPr lang="zh-CN" altLang="en-US" sz="1600"/>
              <a:t>电磁波：</a:t>
            </a:r>
            <a:r>
              <a:rPr lang="en-US" altLang="zh-CN" sz="1600"/>
              <a:t>Gamma </a:t>
            </a:r>
            <a:r>
              <a:rPr lang="zh-CN" altLang="en-US" sz="1600"/>
              <a:t>射线（</a:t>
            </a:r>
            <a:r>
              <a:rPr lang="en-US" altLang="zh-CN" sz="1600"/>
              <a:t>PET</a:t>
            </a:r>
            <a:r>
              <a:rPr lang="zh-CN" altLang="en-US" sz="1600"/>
              <a:t>），</a:t>
            </a:r>
            <a:r>
              <a:rPr lang="en-US" altLang="zh-CN" sz="1600"/>
              <a:t>X</a:t>
            </a:r>
            <a:r>
              <a:rPr lang="zh-CN" altLang="en-US" sz="1600"/>
              <a:t>射线（</a:t>
            </a:r>
            <a:r>
              <a:rPr lang="en-US" altLang="zh-CN" sz="1600"/>
              <a:t>CT</a:t>
            </a:r>
            <a:r>
              <a:rPr lang="zh-CN" altLang="en-US" sz="1600"/>
              <a:t>），紫外线，可见光，红外（多光谱遥感），微波（雷达），无线电波（</a:t>
            </a:r>
            <a:r>
              <a:rPr lang="en-US" altLang="zh-CN" sz="1600"/>
              <a:t>MRI</a:t>
            </a:r>
            <a:r>
              <a:rPr lang="zh-CN" altLang="en-US" sz="1600"/>
              <a:t>）</a:t>
            </a:r>
          </a:p>
          <a:p>
            <a:pPr lvl="1" eaLnBrk="1" hangingPunct="1"/>
            <a:endParaRPr lang="zh-CN" altLang="en-US" sz="16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1.4 </a:t>
            </a:r>
            <a:r>
              <a:rPr lang="zh-CN" altLang="en-US" sz="1800"/>
              <a:t>数字图像处理的内容：</a:t>
            </a:r>
          </a:p>
          <a:p>
            <a:pPr lvl="1" eaLnBrk="1" hangingPunct="1"/>
            <a:r>
              <a:rPr lang="zh-CN" altLang="en-US" sz="1600"/>
              <a:t>增强，复原，压缩，分割等等</a:t>
            </a:r>
          </a:p>
          <a:p>
            <a:pPr lvl="1" eaLnBrk="1" hangingPunct="1"/>
            <a:endParaRPr lang="zh-CN" altLang="en-US" sz="16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1.5 </a:t>
            </a:r>
            <a:r>
              <a:rPr lang="zh-CN" altLang="en-US" sz="1800"/>
              <a:t>数字图像处理系统：</a:t>
            </a:r>
          </a:p>
          <a:p>
            <a:pPr lvl="1" eaLnBrk="1" hangingPunct="1"/>
            <a:r>
              <a:rPr lang="zh-CN" altLang="en-US" sz="1600"/>
              <a:t>硬件：计算机，采集，存储，显示，通信</a:t>
            </a:r>
          </a:p>
          <a:p>
            <a:pPr lvl="1" eaLnBrk="1" hangingPunct="1"/>
            <a:r>
              <a:rPr lang="zh-CN" altLang="en-US" sz="1600"/>
              <a:t>软件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4">
            <a:extLst>
              <a:ext uri="{FF2B5EF4-FFF2-40B4-BE49-F238E27FC236}">
                <a16:creationId xmlns:a16="http://schemas.microsoft.com/office/drawing/2014/main" id="{BBFFEB14-8098-4722-8020-2F81888EA8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FE93DF36-A7C3-4EE5-8C45-1127B0D8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F40DB3-448E-4874-BCFF-41CBC1F6AE62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45CBB5D0-6446-4490-8462-0936739D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6294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9">
            <a:extLst>
              <a:ext uri="{FF2B5EF4-FFF2-40B4-BE49-F238E27FC236}">
                <a16:creationId xmlns:a16="http://schemas.microsoft.com/office/drawing/2014/main" id="{3FE17B2E-B82A-4339-838F-9365683A6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0246" name="Rectangle 10">
            <a:extLst>
              <a:ext uri="{FF2B5EF4-FFF2-40B4-BE49-F238E27FC236}">
                <a16:creationId xmlns:a16="http://schemas.microsoft.com/office/drawing/2014/main" id="{02DF43FE-5002-4B6A-B6C8-D1D17BE2D4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1964</a:t>
            </a:r>
            <a:r>
              <a:rPr lang="zh-CN" altLang="en-US" sz="2400"/>
              <a:t>，</a:t>
            </a:r>
            <a:r>
              <a:rPr lang="en-US" altLang="zh-CN" sz="2400"/>
              <a:t>JPL</a:t>
            </a:r>
            <a:r>
              <a:rPr lang="zh-CN" altLang="en-US" sz="2400"/>
              <a:t>用计算机技术改善空间探测器发回的图像。 </a:t>
            </a:r>
            <a:r>
              <a:rPr lang="zh-CN" altLang="en-US" sz="2400" b="1">
                <a:solidFill>
                  <a:srgbClr val="0070C0"/>
                </a:solidFill>
              </a:rPr>
              <a:t>标志着</a:t>
            </a:r>
            <a:r>
              <a:rPr lang="en-US" altLang="zh-CN" sz="2400" b="1">
                <a:solidFill>
                  <a:srgbClr val="0070C0"/>
                </a:solidFill>
              </a:rPr>
              <a:t>DIP</a:t>
            </a:r>
            <a:r>
              <a:rPr lang="zh-CN" altLang="en-US" sz="2400" b="1">
                <a:solidFill>
                  <a:srgbClr val="0070C0"/>
                </a:solidFill>
              </a:rPr>
              <a:t>技术开始实际应用</a:t>
            </a:r>
            <a:r>
              <a:rPr lang="zh-CN" altLang="en-US" sz="2400"/>
              <a:t>。</a:t>
            </a:r>
          </a:p>
          <a:p>
            <a:pPr lvl="1" eaLnBrk="1" hangingPunct="1"/>
            <a:r>
              <a:rPr lang="zh-CN" altLang="en-US" sz="2000"/>
              <a:t>对</a:t>
            </a:r>
            <a:r>
              <a:rPr lang="zh-CN" altLang="en-US" sz="2000">
                <a:latin typeface="Arial" panose="020B0604020202020204" pitchFamily="34" charset="0"/>
              </a:rPr>
              <a:t>“</a:t>
            </a:r>
            <a:r>
              <a:rPr lang="en-US" altLang="zh-CN" sz="2000"/>
              <a:t>Ranger 7</a:t>
            </a:r>
            <a:r>
              <a:rPr lang="en-US" altLang="zh-CN" sz="2000">
                <a:latin typeface="Arial" panose="020B0604020202020204" pitchFamily="34" charset="0"/>
              </a:rPr>
              <a:t>”</a:t>
            </a:r>
            <a:r>
              <a:rPr lang="zh-CN" altLang="en-US" sz="2000"/>
              <a:t>传送的月球图像进行了处理，以校正飞行器上摄像机中各种类型的图像畸变。</a:t>
            </a:r>
          </a:p>
          <a:p>
            <a:pPr lvl="1" eaLnBrk="1" hangingPunct="1"/>
            <a:endParaRPr lang="en-US" altLang="zh-CN" sz="2000"/>
          </a:p>
        </p:txBody>
      </p:sp>
      <p:sp>
        <p:nvSpPr>
          <p:cNvPr id="10247" name="Text Box 12">
            <a:extLst>
              <a:ext uri="{FF2B5EF4-FFF2-40B4-BE49-F238E27FC236}">
                <a16:creationId xmlns:a16="http://schemas.microsoft.com/office/drawing/2014/main" id="{ED00ABE8-297F-40A7-A433-97D0E701D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05200"/>
            <a:ext cx="3657600" cy="1920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由</a:t>
            </a:r>
            <a:r>
              <a:rPr lang="en-US" altLang="zh-CN">
                <a:solidFill>
                  <a:schemeClr val="tx1"/>
                </a:solidFill>
              </a:rPr>
              <a:t>Ranger 7</a:t>
            </a:r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1964</a:t>
            </a:r>
            <a:r>
              <a:rPr lang="zh-CN" altLang="en-US">
                <a:solidFill>
                  <a:schemeClr val="tx1"/>
                </a:solidFill>
              </a:rPr>
              <a:t>年</a:t>
            </a:r>
            <a:r>
              <a:rPr lang="en-US" altLang="zh-CN">
                <a:solidFill>
                  <a:schemeClr val="tx1"/>
                </a:solidFill>
              </a:rPr>
              <a:t>7</a:t>
            </a:r>
            <a:r>
              <a:rPr lang="zh-CN" altLang="en-US">
                <a:solidFill>
                  <a:schemeClr val="tx1"/>
                </a:solidFill>
              </a:rPr>
              <a:t>月</a:t>
            </a:r>
            <a:r>
              <a:rPr lang="en-US" altLang="zh-CN">
                <a:solidFill>
                  <a:schemeClr val="tx1"/>
                </a:solidFill>
              </a:rPr>
              <a:t>31</a:t>
            </a:r>
            <a:r>
              <a:rPr lang="zh-CN" altLang="en-US">
                <a:solidFill>
                  <a:schemeClr val="tx1"/>
                </a:solidFill>
              </a:rPr>
              <a:t>日上午（东部白天时间）</a:t>
            </a:r>
            <a:r>
              <a:rPr lang="en-US" altLang="zh-CN">
                <a:solidFill>
                  <a:schemeClr val="tx1"/>
                </a:solidFill>
              </a:rPr>
              <a:t>9</a:t>
            </a:r>
            <a:r>
              <a:rPr lang="zh-CN" altLang="en-US">
                <a:solidFill>
                  <a:schemeClr val="tx1"/>
                </a:solidFill>
              </a:rPr>
              <a:t>点</a:t>
            </a:r>
            <a:r>
              <a:rPr lang="en-US" altLang="zh-CN">
                <a:solidFill>
                  <a:schemeClr val="tx1"/>
                </a:solidFill>
              </a:rPr>
              <a:t>09</a:t>
            </a:r>
            <a:r>
              <a:rPr lang="zh-CN" altLang="en-US">
                <a:solidFill>
                  <a:schemeClr val="tx1"/>
                </a:solidFill>
              </a:rPr>
              <a:t>分在光线影响月球表面前约</a:t>
            </a:r>
            <a:r>
              <a:rPr lang="en-US" altLang="zh-CN">
                <a:solidFill>
                  <a:schemeClr val="tx1"/>
                </a:solidFill>
              </a:rPr>
              <a:t>17</a:t>
            </a:r>
            <a:r>
              <a:rPr lang="zh-CN" altLang="en-US">
                <a:solidFill>
                  <a:schemeClr val="tx1"/>
                </a:solidFill>
              </a:rPr>
              <a:t>分钟时摄取的第一张月球图像。这也是美国航天器取得的第一幅月球图像。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>
            <a:extLst>
              <a:ext uri="{FF2B5EF4-FFF2-40B4-BE49-F238E27FC236}">
                <a16:creationId xmlns:a16="http://schemas.microsoft.com/office/drawing/2014/main" id="{B95D6B0F-B861-4C2D-8CF0-873FEF8B2E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2291" name="灯片编号占位符 5">
            <a:extLst>
              <a:ext uri="{FF2B5EF4-FFF2-40B4-BE49-F238E27FC236}">
                <a16:creationId xmlns:a16="http://schemas.microsoft.com/office/drawing/2014/main" id="{0890440C-8A15-4FEE-84F3-F971BA6F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9E7AF9-60CB-4A3B-88D7-B4C3F0C47C15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7939054-30DC-4076-9D84-4233F4BA0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1E6BE9DA-6031-42CB-A655-CEFF51520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1960s</a:t>
            </a:r>
            <a:r>
              <a:rPr lang="zh-CN" altLang="en-US" sz="2400"/>
              <a:t>末到</a:t>
            </a:r>
            <a:r>
              <a:rPr lang="en-US" altLang="zh-CN" sz="2400"/>
              <a:t>1970s</a:t>
            </a:r>
            <a:r>
              <a:rPr lang="zh-CN" altLang="en-US" sz="2400"/>
              <a:t>初，用于医学，遥感和天文学领域。</a:t>
            </a:r>
          </a:p>
          <a:p>
            <a:pPr lvl="1" eaLnBrk="1" hangingPunct="1"/>
            <a:r>
              <a:rPr lang="en-US" altLang="zh-CN" sz="2000"/>
              <a:t>1970s</a:t>
            </a:r>
            <a:r>
              <a:rPr lang="zh-CN" altLang="en-US" sz="2000"/>
              <a:t>发明的计算机断层扫描技术</a:t>
            </a:r>
            <a:r>
              <a:rPr lang="en-US" altLang="zh-CN" sz="2000"/>
              <a:t>CT</a:t>
            </a:r>
            <a:r>
              <a:rPr lang="zh-CN" altLang="en-US" sz="2000"/>
              <a:t>是图像处理在医学诊断中的最重要的应用之一。</a:t>
            </a:r>
          </a:p>
          <a:p>
            <a:pPr lvl="1" eaLnBrk="1" hangingPunct="1"/>
            <a:endParaRPr lang="zh-CN" altLang="en-US" sz="2000"/>
          </a:p>
          <a:p>
            <a:pPr eaLnBrk="1" hangingPunct="1"/>
            <a:r>
              <a:rPr lang="en-US" altLang="zh-CN" sz="2400"/>
              <a:t>1960s</a:t>
            </a:r>
            <a:r>
              <a:rPr lang="zh-CN" altLang="en-US" sz="2400"/>
              <a:t>末，数字图像处理形成较完整体系，成为一门新兴学科。研究图像信息的获取，传输，存储，变换，显示，理解与综合应用。</a:t>
            </a:r>
            <a:endParaRPr lang="en-US" altLang="zh-CN" sz="2400"/>
          </a:p>
          <a:p>
            <a:pPr eaLnBrk="1" hangingPunct="1"/>
            <a:endParaRPr lang="en-US" altLang="zh-CN" sz="2400"/>
          </a:p>
          <a:p>
            <a:pPr eaLnBrk="1" hangingPunct="1"/>
            <a:r>
              <a:rPr lang="zh-CN" altLang="en-US" sz="2400" b="1">
                <a:solidFill>
                  <a:srgbClr val="0070C0"/>
                </a:solidFill>
              </a:rPr>
              <a:t>至今仍在不断发展与应用</a:t>
            </a:r>
            <a:r>
              <a:rPr lang="zh-CN" altLang="en-US" sz="2400"/>
              <a:t>。</a:t>
            </a:r>
          </a:p>
          <a:p>
            <a:pPr lvl="1" eaLnBrk="1" hangingPunct="1"/>
            <a:endParaRPr lang="en-US" altLang="zh-CN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>
            <a:extLst>
              <a:ext uri="{FF2B5EF4-FFF2-40B4-BE49-F238E27FC236}">
                <a16:creationId xmlns:a16="http://schemas.microsoft.com/office/drawing/2014/main" id="{6902C8ED-C1E3-4B79-9008-F5C3C530EA1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3315" name="灯片编号占位符 5">
            <a:extLst>
              <a:ext uri="{FF2B5EF4-FFF2-40B4-BE49-F238E27FC236}">
                <a16:creationId xmlns:a16="http://schemas.microsoft.com/office/drawing/2014/main" id="{B80D7252-B490-4B9F-9DED-D70A6BC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5B8474-B812-428D-B681-7343B61B7AFB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34D2AF5-3CFF-40D4-9253-A54992FB4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843E27FF-D2EB-45D1-87AC-0A2949C69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数字图像处理发展受三方面影响</a:t>
            </a:r>
          </a:p>
          <a:p>
            <a:pPr lvl="1" eaLnBrk="1" hangingPunct="1"/>
            <a:r>
              <a:rPr lang="zh-CN" altLang="en-US" sz="1800"/>
              <a:t>计算机的发展</a:t>
            </a:r>
          </a:p>
          <a:p>
            <a:pPr lvl="2" eaLnBrk="1" hangingPunct="1"/>
            <a:r>
              <a:rPr lang="zh-CN" altLang="en-US"/>
              <a:t>数字图像处理的历史与计算机的发展紧密相连。图像处理必须依靠计算机计算速度，数据存储和传输技术的发展。</a:t>
            </a:r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sz="1800"/>
              <a:t>数学的发展</a:t>
            </a:r>
          </a:p>
          <a:p>
            <a:pPr lvl="2" eaLnBrk="1" hangingPunct="1"/>
            <a:r>
              <a:rPr lang="en-US" altLang="zh-CN"/>
              <a:t>Fourier</a:t>
            </a:r>
            <a:r>
              <a:rPr lang="zh-CN" altLang="en-US"/>
              <a:t>分析，随机过程，概率论，信息论，小波和多尺度分析，分形，模糊数学，偏微分方程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endParaRPr lang="en-US" altLang="zh-CN"/>
          </a:p>
          <a:p>
            <a:pPr lvl="2" eaLnBrk="1" hangingPunct="1"/>
            <a:endParaRPr lang="en-US" altLang="zh-CN"/>
          </a:p>
          <a:p>
            <a:pPr lvl="1" eaLnBrk="1" hangingPunct="1"/>
            <a:r>
              <a:rPr lang="zh-CN" altLang="en-US" sz="1800"/>
              <a:t>各种应用需求的增长</a:t>
            </a:r>
          </a:p>
          <a:p>
            <a:pPr lvl="2" eaLnBrk="1" hangingPunct="1"/>
            <a:r>
              <a:rPr lang="zh-CN" altLang="en-US"/>
              <a:t>医学；</a:t>
            </a:r>
            <a:r>
              <a:rPr lang="en-US" altLang="zh-CN"/>
              <a:t>x-ray</a:t>
            </a:r>
            <a:r>
              <a:rPr lang="zh-CN" altLang="en-US"/>
              <a:t>，超声波成像，</a:t>
            </a:r>
            <a:r>
              <a:rPr lang="en-US" altLang="zh-CN"/>
              <a:t>CT</a:t>
            </a:r>
          </a:p>
          <a:p>
            <a:pPr lvl="2" eaLnBrk="1" hangingPunct="1"/>
            <a:r>
              <a:rPr lang="zh-CN" altLang="en-US"/>
              <a:t>遥感；农作物估产，地质勘探，天气预报</a:t>
            </a:r>
          </a:p>
          <a:p>
            <a:pPr lvl="2" eaLnBrk="1" hangingPunct="1"/>
            <a:r>
              <a:rPr lang="zh-CN" altLang="en-US"/>
              <a:t>工业；无损探伤，外观自动检查。</a:t>
            </a:r>
          </a:p>
          <a:p>
            <a:pPr lvl="2" eaLnBrk="1" hangingPunct="1"/>
            <a:r>
              <a:rPr lang="zh-CN" altLang="en-US"/>
              <a:t>军事公安：巡航导弹地形识别，指纹识别，手迹鉴定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D16854A1-A5D9-45CA-968A-B29CF1DFE7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</a:rPr>
              <a:t>Digital Image Processing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A1BC13E5-9AA6-4F36-AF3C-1344E33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63300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Verdana" panose="020B0604030504040204" pitchFamily="34" charset="0"/>
              <a:buChar char="–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CCC765-3021-4090-B529-7C30CEDB95A2}" type="slidenum">
              <a:rPr lang="en-US" altLang="zh-CN" sz="12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5364" name="Rectangle 17">
            <a:extLst>
              <a:ext uri="{FF2B5EF4-FFF2-40B4-BE49-F238E27FC236}">
                <a16:creationId xmlns:a16="http://schemas.microsoft.com/office/drawing/2014/main" id="{188BFFA2-F318-42A7-A32B-D5C7EE694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数字图像处理应用领域 ：医学</a:t>
            </a:r>
          </a:p>
        </p:txBody>
      </p:sp>
      <p:sp>
        <p:nvSpPr>
          <p:cNvPr id="365587" name="Rectangle 19">
            <a:extLst>
              <a:ext uri="{FF2B5EF4-FFF2-40B4-BE49-F238E27FC236}">
                <a16:creationId xmlns:a16="http://schemas.microsoft.com/office/drawing/2014/main" id="{9E4602A2-6790-4C1A-BF3A-D60C38E84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01000" cy="495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各种医学图像是医疗辅助诊断的有力工具。基础科学，临床应用</a:t>
            </a:r>
          </a:p>
          <a:p>
            <a:pPr eaLnBrk="1" hangingPunct="1">
              <a:defRPr/>
            </a:pPr>
            <a:endParaRPr kumimoji="1"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kumimoji="1"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kumimoji="1" lang="en-US" altLang="zh-CN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5366" name="Picture 20">
            <a:extLst>
              <a:ext uri="{FF2B5EF4-FFF2-40B4-BE49-F238E27FC236}">
                <a16:creationId xmlns:a16="http://schemas.microsoft.com/office/drawing/2014/main" id="{E0429A7A-850F-47D3-884D-15E4A7E6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3542" r="5469" b="11458"/>
          <a:stretch>
            <a:fillRect/>
          </a:stretch>
        </p:blipFill>
        <p:spPr bwMode="auto">
          <a:xfrm>
            <a:off x="990600" y="1524000"/>
            <a:ext cx="68580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4562</TotalTime>
  <Words>3149</Words>
  <Application>Microsoft Office PowerPoint</Application>
  <PresentationFormat>全屏显示(4:3)</PresentationFormat>
  <Paragraphs>465</Paragraphs>
  <Slides>52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新細明體</vt:lpstr>
      <vt:lpstr>宋体</vt:lpstr>
      <vt:lpstr>Arial</vt:lpstr>
      <vt:lpstr>Tahoma</vt:lpstr>
      <vt:lpstr>Times New Roman</vt:lpstr>
      <vt:lpstr>Verdana</vt:lpstr>
      <vt:lpstr>Wingdings</vt:lpstr>
      <vt:lpstr>Profile</vt:lpstr>
      <vt:lpstr>Image</vt:lpstr>
      <vt:lpstr>CorelPhotoPaint.Image.8</vt:lpstr>
      <vt:lpstr>    1 绪论 Introduction </vt:lpstr>
      <vt:lpstr>1.1 数字图像处理的概念</vt:lpstr>
      <vt:lpstr>PowerPoint 演示文稿</vt:lpstr>
      <vt:lpstr>PowerPoint 演示文稿</vt:lpstr>
      <vt:lpstr>1.2 数字图像处理的发展</vt:lpstr>
      <vt:lpstr>PowerPoint 演示文稿</vt:lpstr>
      <vt:lpstr>PowerPoint 演示文稿</vt:lpstr>
      <vt:lpstr>PowerPoint 演示文稿</vt:lpstr>
      <vt:lpstr>数字图像处理应用领域 ：医学</vt:lpstr>
      <vt:lpstr>PowerPoint 演示文稿</vt:lpstr>
      <vt:lpstr>数字图像处理应用领域 ：遥感</vt:lpstr>
      <vt:lpstr>PowerPoint 演示文稿</vt:lpstr>
      <vt:lpstr>PowerPoint 演示文稿</vt:lpstr>
      <vt:lpstr>数字图像处理应用领域 ：工业</vt:lpstr>
      <vt:lpstr>数字图像处理应用领域 ：军事公安</vt:lpstr>
      <vt:lpstr>1.3 数字图像的生成方式</vt:lpstr>
      <vt:lpstr>电磁波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 数字图像处理的内容</vt:lpstr>
      <vt:lpstr>Image Enhancement</vt:lpstr>
      <vt:lpstr>Image Enhancement</vt:lpstr>
      <vt:lpstr>Image Enhancement</vt:lpstr>
      <vt:lpstr>Image Restoration</vt:lpstr>
      <vt:lpstr>Image Restoration</vt:lpstr>
      <vt:lpstr>Image Compression</vt:lpstr>
      <vt:lpstr>Image Segmentation</vt:lpstr>
      <vt:lpstr>Image segmentation</vt:lpstr>
      <vt:lpstr>Image Processing Examples--mosaic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Image Processing Examples</vt:lpstr>
      <vt:lpstr>1.5 数字图像处理系统</vt:lpstr>
      <vt:lpstr>PowerPoint 演示文稿</vt:lpstr>
      <vt:lpstr>Chapter 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</dc:creator>
  <cp:lastModifiedBy>ad</cp:lastModifiedBy>
  <cp:revision>723</cp:revision>
  <cp:lastPrinted>1601-01-01T00:00:00Z</cp:lastPrinted>
  <dcterms:created xsi:type="dcterms:W3CDTF">1601-01-01T00:00:00Z</dcterms:created>
  <dcterms:modified xsi:type="dcterms:W3CDTF">2022-09-15T06:36:41Z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